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6"/>
  </p:notesMasterIdLst>
  <p:handoutMasterIdLst>
    <p:handoutMasterId r:id="rId27"/>
  </p:handoutMasterIdLst>
  <p:sldIdLst>
    <p:sldId id="256" r:id="rId2"/>
    <p:sldId id="1868" r:id="rId3"/>
    <p:sldId id="2001" r:id="rId4"/>
    <p:sldId id="2004" r:id="rId5"/>
    <p:sldId id="2027" r:id="rId6"/>
    <p:sldId id="2028" r:id="rId7"/>
    <p:sldId id="2005" r:id="rId8"/>
    <p:sldId id="2006" r:id="rId9"/>
    <p:sldId id="2007" r:id="rId10"/>
    <p:sldId id="2008" r:id="rId11"/>
    <p:sldId id="2009" r:id="rId12"/>
    <p:sldId id="2010" r:id="rId13"/>
    <p:sldId id="2011" r:id="rId14"/>
    <p:sldId id="2013" r:id="rId15"/>
    <p:sldId id="2014" r:id="rId16"/>
    <p:sldId id="2012" r:id="rId17"/>
    <p:sldId id="2016" r:id="rId18"/>
    <p:sldId id="2039" r:id="rId19"/>
    <p:sldId id="2119" r:id="rId20"/>
    <p:sldId id="2120" r:id="rId21"/>
    <p:sldId id="2018" r:id="rId22"/>
    <p:sldId id="2017" r:id="rId23"/>
    <p:sldId id="1881" r:id="rId24"/>
    <p:sldId id="2026" r:id="rId25"/>
  </p:sldIdLst>
  <p:sldSz cx="12192000" cy="6858000"/>
  <p:notesSz cx="6858000" cy="9144000"/>
  <p:embeddedFontLst>
    <p:embeddedFont>
      <p:font typeface="Cambria Math" panose="02040503050406030204" pitchFamily="18" charset="0"/>
      <p:regular r:id="rId28"/>
    </p:embeddedFont>
    <p:embeddedFont>
      <p:font typeface="Garamond" panose="02020404030301010803" pitchFamily="18" charset="0"/>
      <p:regular r:id="rId29"/>
      <p:bold r:id="rId30"/>
      <p:italic r:id="rId31"/>
      <p:boldItalic r:id="rId32"/>
    </p:embeddedFont>
    <p:embeddedFont>
      <p:font typeface="Lucida Sans" panose="020B0602030504020204" pitchFamily="34" charset="77"/>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bold" panose="020B0706030804020204" pitchFamily="34" charset="0"/>
      <p:regular r:id="rId41"/>
      <p:bold r:id="rId42"/>
      <p:italic r:id="rId43"/>
      <p:boldItalic r:id="rId44"/>
    </p:embeddedFont>
    <p:embeddedFont>
      <p:font typeface="Trebuchet MS" panose="020B0703020202090204" pitchFamily="34" charset="0"/>
      <p:regular r:id="rId45"/>
      <p:bold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8"/>
            <p14:sldId id="2001"/>
            <p14:sldId id="2004"/>
            <p14:sldId id="2027"/>
            <p14:sldId id="2028"/>
            <p14:sldId id="2005"/>
            <p14:sldId id="2006"/>
            <p14:sldId id="2007"/>
            <p14:sldId id="2008"/>
            <p14:sldId id="2009"/>
            <p14:sldId id="2010"/>
            <p14:sldId id="2011"/>
            <p14:sldId id="2013"/>
            <p14:sldId id="2014"/>
            <p14:sldId id="2012"/>
            <p14:sldId id="2016"/>
            <p14:sldId id="2039"/>
            <p14:sldId id="2119"/>
            <p14:sldId id="2120"/>
            <p14:sldId id="2018"/>
            <p14:sldId id="2017"/>
            <p14:sldId id="1881"/>
            <p14:sldId id="20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17" autoAdjust="0"/>
    <p:restoredTop sz="96306" autoAdjust="0"/>
  </p:normalViewPr>
  <p:slideViewPr>
    <p:cSldViewPr snapToGrid="0" showGuides="1">
      <p:cViewPr varScale="1">
        <p:scale>
          <a:sx n="110" d="100"/>
          <a:sy n="110" d="100"/>
        </p:scale>
        <p:origin x="176" y="448"/>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5/8/25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 Id="rId5" Type="http://schemas.openxmlformats.org/officeDocument/2006/relationships/image" Target="../media/image56.emf"/><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 (Review)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13822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cxnSp>
        <p:nvCxnSpPr>
          <p:cNvPr id="21" name="Straight Connector 20">
            <a:extLst>
              <a:ext uri="{FF2B5EF4-FFF2-40B4-BE49-F238E27FC236}">
                <a16:creationId xmlns:a16="http://schemas.microsoft.com/office/drawing/2014/main" id="{D83F4739-3EB8-A4F7-C092-1EAA7E0740B7}"/>
              </a:ext>
            </a:extLst>
          </p:cNvPr>
          <p:cNvCxnSpPr/>
          <p:nvPr/>
        </p:nvCxnSpPr>
        <p:spPr>
          <a:xfrm>
            <a:off x="8844647" y="4898574"/>
            <a:ext cx="195942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DF9C37-879A-F806-852C-F12567D1C483}"/>
              </a:ext>
            </a:extLst>
          </p:cNvPr>
          <p:cNvSpPr txBox="1"/>
          <p:nvPr/>
        </p:nvSpPr>
        <p:spPr>
          <a:xfrm>
            <a:off x="8641258" y="5118947"/>
            <a:ext cx="1538253" cy="738664"/>
          </a:xfrm>
          <a:prstGeom prst="rect">
            <a:avLst/>
          </a:prstGeom>
          <a:noFill/>
        </p:spPr>
        <p:txBody>
          <a:bodyPr wrap="square" rtlCol="0">
            <a:spAutoFit/>
          </a:bodyPr>
          <a:lstStyle/>
          <a:p>
            <a:r>
              <a:rPr lang="en-US" sz="1400" dirty="0"/>
              <a:t>Quadrature error at given quadrate order</a:t>
            </a:r>
          </a:p>
        </p:txBody>
      </p:sp>
    </p:spTree>
    <p:extLst>
      <p:ext uri="{BB962C8B-B14F-4D97-AF65-F5344CB8AC3E}">
        <p14:creationId xmlns:p14="http://schemas.microsoft.com/office/powerpoint/2010/main" val="25256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spTree>
    <p:extLst>
      <p:ext uri="{BB962C8B-B14F-4D97-AF65-F5344CB8AC3E}">
        <p14:creationId xmlns:p14="http://schemas.microsoft.com/office/powerpoint/2010/main" val="39631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spTree>
    <p:extLst>
      <p:ext uri="{BB962C8B-B14F-4D97-AF65-F5344CB8AC3E}">
        <p14:creationId xmlns:p14="http://schemas.microsoft.com/office/powerpoint/2010/main" val="350870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spTree>
    <p:extLst>
      <p:ext uri="{BB962C8B-B14F-4D97-AF65-F5344CB8AC3E}">
        <p14:creationId xmlns:p14="http://schemas.microsoft.com/office/powerpoint/2010/main" val="36999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pic>
        <p:nvPicPr>
          <p:cNvPr id="9" name="Picture 8">
            <a:extLst>
              <a:ext uri="{FF2B5EF4-FFF2-40B4-BE49-F238E27FC236}">
                <a16:creationId xmlns:a16="http://schemas.microsoft.com/office/drawing/2014/main" id="{C803B528-0DA3-D323-B870-04705CE9F9B8}"/>
              </a:ext>
            </a:extLst>
          </p:cNvPr>
          <p:cNvPicPr>
            <a:picLocks noChangeAspect="1"/>
          </p:cNvPicPr>
          <p:nvPr/>
        </p:nvPicPr>
        <p:blipFill rotWithShape="1">
          <a:blip r:embed="rId6"/>
          <a:srcRect l="8899"/>
          <a:stretch/>
        </p:blipFill>
        <p:spPr>
          <a:xfrm>
            <a:off x="6852580" y="2684943"/>
            <a:ext cx="2291420" cy="3657600"/>
          </a:xfrm>
          <a:prstGeom prst="rect">
            <a:avLst/>
          </a:prstGeom>
        </p:spPr>
      </p:pic>
      <p:sp>
        <p:nvSpPr>
          <p:cNvPr id="10" name="Oval 9">
            <a:extLst>
              <a:ext uri="{FF2B5EF4-FFF2-40B4-BE49-F238E27FC236}">
                <a16:creationId xmlns:a16="http://schemas.microsoft.com/office/drawing/2014/main" id="{98B6A754-A51D-4F98-7368-59D120BC550E}"/>
              </a:ext>
            </a:extLst>
          </p:cNvPr>
          <p:cNvSpPr/>
          <p:nvPr/>
        </p:nvSpPr>
        <p:spPr>
          <a:xfrm>
            <a:off x="7493048" y="1330841"/>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520AA4-39BB-57EF-1472-583A9571D2FD}"/>
              </a:ext>
            </a:extLst>
          </p:cNvPr>
          <p:cNvSpPr txBox="1"/>
          <p:nvPr/>
        </p:nvSpPr>
        <p:spPr>
          <a:xfrm>
            <a:off x="8719457" y="1796140"/>
            <a:ext cx="0" cy="0"/>
          </a:xfrm>
          <a:prstGeom prst="rect">
            <a:avLst/>
          </a:prstGeom>
        </p:spPr>
        <p:txBody>
          <a:bodyPr vert="horz" wrap="none" lIns="91440" tIns="45720" rIns="91440" bIns="45720" rtlCol="0">
            <a:noAutofit/>
          </a:bodyPr>
          <a:lstStyle/>
          <a:p>
            <a:pPr algn="l"/>
            <a:r>
              <a:rPr lang="en-US" dirty="0"/>
              <a:t>At a given mesh, the mesh </a:t>
            </a:r>
          </a:p>
          <a:p>
            <a:pPr algn="l"/>
            <a:r>
              <a:rPr lang="en-US" dirty="0"/>
              <a:t>spacing is fixed and, eventually, </a:t>
            </a:r>
          </a:p>
          <a:p>
            <a:pPr algn="l"/>
            <a:r>
              <a:rPr lang="en-US" dirty="0"/>
              <a:t>manifests itself</a:t>
            </a:r>
          </a:p>
        </p:txBody>
      </p:sp>
    </p:spTree>
    <p:extLst>
      <p:ext uri="{BB962C8B-B14F-4D97-AF65-F5344CB8AC3E}">
        <p14:creationId xmlns:p14="http://schemas.microsoft.com/office/powerpoint/2010/main" val="76267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Tree>
    <p:extLst>
      <p:ext uri="{BB962C8B-B14F-4D97-AF65-F5344CB8AC3E}">
        <p14:creationId xmlns:p14="http://schemas.microsoft.com/office/powerpoint/2010/main" val="3594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
        <p:nvSpPr>
          <p:cNvPr id="5" name="Oval 4">
            <a:extLst>
              <a:ext uri="{FF2B5EF4-FFF2-40B4-BE49-F238E27FC236}">
                <a16:creationId xmlns:a16="http://schemas.microsoft.com/office/drawing/2014/main" id="{FAEC86BB-5803-C008-4671-127DB4D26D3A}"/>
              </a:ext>
            </a:extLst>
          </p:cNvPr>
          <p:cNvSpPr/>
          <p:nvPr/>
        </p:nvSpPr>
        <p:spPr>
          <a:xfrm>
            <a:off x="10865568" y="1370137"/>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A2F08B-CE68-2970-A28D-105783D450F3}"/>
              </a:ext>
            </a:extLst>
          </p:cNvPr>
          <p:cNvSpPr/>
          <p:nvPr/>
        </p:nvSpPr>
        <p:spPr>
          <a:xfrm>
            <a:off x="9369824" y="1849213"/>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E9284C-276D-BF55-37F9-C59913D221CC}"/>
              </a:ext>
            </a:extLst>
          </p:cNvPr>
          <p:cNvSpPr/>
          <p:nvPr/>
        </p:nvSpPr>
        <p:spPr>
          <a:xfrm>
            <a:off x="544568" y="6216540"/>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59A7E3-1395-B92E-D72E-6F6B45BE46A6}"/>
              </a:ext>
            </a:extLst>
          </p:cNvPr>
          <p:cNvSpPr txBox="1"/>
          <p:nvPr/>
        </p:nvSpPr>
        <p:spPr>
          <a:xfrm>
            <a:off x="1191985" y="6351815"/>
            <a:ext cx="0" cy="0"/>
          </a:xfrm>
          <a:prstGeom prst="rect">
            <a:avLst/>
          </a:prstGeom>
        </p:spPr>
        <p:txBody>
          <a:bodyPr vert="horz" wrap="none" lIns="91440" tIns="45720" rIns="91440" bIns="45720" rtlCol="0">
            <a:noAutofit/>
          </a:bodyPr>
          <a:lstStyle/>
          <a:p>
            <a:pPr algn="l"/>
            <a:r>
              <a:rPr lang="en-US" dirty="0"/>
              <a:t>P2/P1</a:t>
            </a:r>
          </a:p>
        </p:txBody>
      </p:sp>
    </p:spTree>
    <p:extLst>
      <p:ext uri="{BB962C8B-B14F-4D97-AF65-F5344CB8AC3E}">
        <p14:creationId xmlns:p14="http://schemas.microsoft.com/office/powerpoint/2010/main" val="24576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37B8-A8DF-6045-B2EA-015068A75218}"/>
              </a:ext>
            </a:extLst>
          </p:cNvPr>
          <p:cNvSpPr>
            <a:spLocks noGrp="1"/>
          </p:cNvSpPr>
          <p:nvPr>
            <p:ph type="title"/>
          </p:nvPr>
        </p:nvSpPr>
        <p:spPr/>
        <p:txBody>
          <a:bodyPr>
            <a:normAutofit fontScale="90000"/>
          </a:bodyPr>
          <a:lstStyle/>
          <a:p>
            <a:r>
              <a:rPr lang="en-US" dirty="0"/>
              <a:t>Domino et al., Phys. Review Fluids (2025): Fire-engulfed Object in X-wind:</a:t>
            </a:r>
            <a:br>
              <a:rPr lang="en-US" dirty="0"/>
            </a:br>
            <a:r>
              <a:rPr lang="en-US" dirty="0"/>
              <a:t>Can we predict </a:t>
            </a:r>
            <a:r>
              <a:rPr lang="en-US" i="1" dirty="0" err="1"/>
              <a:t>windward</a:t>
            </a:r>
            <a:r>
              <a:rPr lang="en-US" i="1" dirty="0" err="1">
                <a:sym typeface="Wingdings" pitchFamily="2" charset="2"/>
              </a:rPr>
              <a:t>leeward</a:t>
            </a:r>
            <a:r>
              <a:rPr lang="en-US" i="1" dirty="0">
                <a:sym typeface="Wingdings" pitchFamily="2" charset="2"/>
              </a:rPr>
              <a:t> </a:t>
            </a:r>
            <a:r>
              <a:rPr lang="en-US" dirty="0">
                <a:sym typeface="Wingdings" pitchFamily="2" charset="2"/>
              </a:rPr>
              <a:t>migration of peak heat flux (and magnitude) using WMLES?</a:t>
            </a:r>
            <a:endParaRPr lang="en-US" dirty="0"/>
          </a:p>
        </p:txBody>
      </p:sp>
      <p:sp>
        <p:nvSpPr>
          <p:cNvPr id="3" name="Slide Number Placeholder 2">
            <a:extLst>
              <a:ext uri="{FF2B5EF4-FFF2-40B4-BE49-F238E27FC236}">
                <a16:creationId xmlns:a16="http://schemas.microsoft.com/office/drawing/2014/main" id="{2FA61D00-5A26-E14C-9D68-422365650C1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TextBox 5">
            <a:extLst>
              <a:ext uri="{FF2B5EF4-FFF2-40B4-BE49-F238E27FC236}">
                <a16:creationId xmlns:a16="http://schemas.microsoft.com/office/drawing/2014/main" id="{57865A19-6562-3B4C-B546-97091B73D766}"/>
              </a:ext>
            </a:extLst>
          </p:cNvPr>
          <p:cNvSpPr txBox="1"/>
          <p:nvPr/>
        </p:nvSpPr>
        <p:spPr>
          <a:xfrm>
            <a:off x="1021976" y="6519134"/>
            <a:ext cx="0" cy="0"/>
          </a:xfrm>
          <a:prstGeom prst="rect">
            <a:avLst/>
          </a:prstGeom>
        </p:spPr>
        <p:txBody>
          <a:bodyPr vert="horz" wrap="none" lIns="91440" tIns="45720" rIns="91440" bIns="45720" rtlCol="0">
            <a:noAutofit/>
          </a:bodyPr>
          <a:lstStyle/>
          <a:p>
            <a:pPr algn="l"/>
            <a:endParaRPr lang="en-US" dirty="0"/>
          </a:p>
        </p:txBody>
      </p:sp>
      <p:pic>
        <p:nvPicPr>
          <p:cNvPr id="5" name="Picture 4">
            <a:extLst>
              <a:ext uri="{FF2B5EF4-FFF2-40B4-BE49-F238E27FC236}">
                <a16:creationId xmlns:a16="http://schemas.microsoft.com/office/drawing/2014/main" id="{4B3B0BC1-0F79-DE74-3574-0910C8AE8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09" y="1167818"/>
            <a:ext cx="3994818" cy="5171787"/>
          </a:xfrm>
          <a:prstGeom prst="rect">
            <a:avLst/>
          </a:prstGeom>
        </p:spPr>
      </p:pic>
      <p:sp>
        <p:nvSpPr>
          <p:cNvPr id="7" name="TextBox 6">
            <a:extLst>
              <a:ext uri="{FF2B5EF4-FFF2-40B4-BE49-F238E27FC236}">
                <a16:creationId xmlns:a16="http://schemas.microsoft.com/office/drawing/2014/main" id="{646A05F6-671D-1254-50E6-2AB914FEE269}"/>
              </a:ext>
            </a:extLst>
          </p:cNvPr>
          <p:cNvSpPr txBox="1"/>
          <p:nvPr/>
        </p:nvSpPr>
        <p:spPr>
          <a:xfrm>
            <a:off x="904487" y="6295526"/>
            <a:ext cx="0" cy="0"/>
          </a:xfrm>
          <a:prstGeom prst="rect">
            <a:avLst/>
          </a:prstGeom>
        </p:spPr>
        <p:txBody>
          <a:bodyPr vert="horz" wrap="none" lIns="91440" tIns="45720" rIns="91440" bIns="45720" rtlCol="0">
            <a:noAutofit/>
          </a:bodyPr>
          <a:lstStyle/>
          <a:p>
            <a:r>
              <a:rPr lang="en-US" sz="1200" dirty="0"/>
              <a:t>Suo </a:t>
            </a:r>
            <a:r>
              <a:rPr lang="en-US" sz="1200" dirty="0" err="1"/>
              <a:t>Antilla</a:t>
            </a:r>
            <a:r>
              <a:rPr lang="en-US" sz="1200" dirty="0"/>
              <a:t> and </a:t>
            </a:r>
            <a:r>
              <a:rPr lang="en-US" sz="1200" dirty="0" err="1"/>
              <a:t>Gritzo</a:t>
            </a:r>
            <a:r>
              <a:rPr lang="en-US" sz="1200" dirty="0"/>
              <a:t>, “</a:t>
            </a:r>
            <a:r>
              <a:rPr lang="en-US" sz="1200" dirty="0">
                <a:effectLst/>
              </a:rPr>
              <a:t>The Effects of Wind on Fire </a:t>
            </a:r>
          </a:p>
          <a:p>
            <a:r>
              <a:rPr lang="en-US" sz="1200" dirty="0">
                <a:effectLst/>
              </a:rPr>
              <a:t>Environments Containing Large Cylinders”, Comb. Sci. </a:t>
            </a:r>
          </a:p>
          <a:p>
            <a:r>
              <a:rPr lang="en-US" sz="1200" dirty="0">
                <a:effectLst/>
              </a:rPr>
              <a:t>Tech. (2008)</a:t>
            </a:r>
            <a:endParaRPr lang="en-US" sz="1200" dirty="0"/>
          </a:p>
        </p:txBody>
      </p:sp>
      <p:pic>
        <p:nvPicPr>
          <p:cNvPr id="10" name="Picture 9">
            <a:extLst>
              <a:ext uri="{FF2B5EF4-FFF2-40B4-BE49-F238E27FC236}">
                <a16:creationId xmlns:a16="http://schemas.microsoft.com/office/drawing/2014/main" id="{5442DFAD-494C-6D08-8A6A-52C723C9B931}"/>
              </a:ext>
            </a:extLst>
          </p:cNvPr>
          <p:cNvPicPr>
            <a:picLocks noChangeAspect="1"/>
          </p:cNvPicPr>
          <p:nvPr/>
        </p:nvPicPr>
        <p:blipFill>
          <a:blip r:embed="rId3"/>
          <a:stretch>
            <a:fillRect/>
          </a:stretch>
        </p:blipFill>
        <p:spPr>
          <a:xfrm>
            <a:off x="6821717" y="1010511"/>
            <a:ext cx="3921072" cy="2743200"/>
          </a:xfrm>
          <a:prstGeom prst="rect">
            <a:avLst/>
          </a:prstGeom>
        </p:spPr>
      </p:pic>
      <p:pic>
        <p:nvPicPr>
          <p:cNvPr id="11" name="Picture 10">
            <a:extLst>
              <a:ext uri="{FF2B5EF4-FFF2-40B4-BE49-F238E27FC236}">
                <a16:creationId xmlns:a16="http://schemas.microsoft.com/office/drawing/2014/main" id="{3DE01682-EC60-78A6-CE48-9B78CBCA6841}"/>
              </a:ext>
            </a:extLst>
          </p:cNvPr>
          <p:cNvPicPr>
            <a:picLocks noChangeAspect="1"/>
          </p:cNvPicPr>
          <p:nvPr/>
        </p:nvPicPr>
        <p:blipFill>
          <a:blip r:embed="rId4"/>
          <a:stretch>
            <a:fillRect/>
          </a:stretch>
        </p:blipFill>
        <p:spPr>
          <a:xfrm>
            <a:off x="6821717" y="3839029"/>
            <a:ext cx="3913702" cy="2743200"/>
          </a:xfrm>
          <a:prstGeom prst="rect">
            <a:avLst/>
          </a:prstGeom>
        </p:spPr>
      </p:pic>
      <p:cxnSp>
        <p:nvCxnSpPr>
          <p:cNvPr id="13" name="Straight Arrow Connector 12">
            <a:extLst>
              <a:ext uri="{FF2B5EF4-FFF2-40B4-BE49-F238E27FC236}">
                <a16:creationId xmlns:a16="http://schemas.microsoft.com/office/drawing/2014/main" id="{AED841EA-454C-2FCA-7A9B-20EABA82F66D}"/>
              </a:ext>
            </a:extLst>
          </p:cNvPr>
          <p:cNvCxnSpPr/>
          <p:nvPr/>
        </p:nvCxnSpPr>
        <p:spPr>
          <a:xfrm>
            <a:off x="5791200" y="6395313"/>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4BB5C7F-947A-C9F8-64C3-9C0F656D4E73}"/>
              </a:ext>
            </a:extLst>
          </p:cNvPr>
          <p:cNvSpPr txBox="1"/>
          <p:nvPr/>
        </p:nvSpPr>
        <p:spPr>
          <a:xfrm>
            <a:off x="5834741" y="6096003"/>
            <a:ext cx="0" cy="0"/>
          </a:xfrm>
          <a:prstGeom prst="rect">
            <a:avLst/>
          </a:prstGeom>
        </p:spPr>
        <p:txBody>
          <a:bodyPr vert="horz" wrap="none" lIns="91440" tIns="45720" rIns="91440" bIns="45720" rtlCol="0">
            <a:noAutofit/>
          </a:bodyPr>
          <a:lstStyle/>
          <a:p>
            <a:pPr algn="l"/>
            <a:r>
              <a:rPr lang="en-US" dirty="0"/>
              <a:t>Wind</a:t>
            </a:r>
          </a:p>
        </p:txBody>
      </p:sp>
      <p:cxnSp>
        <p:nvCxnSpPr>
          <p:cNvPr id="17" name="Straight Arrow Connector 16">
            <a:extLst>
              <a:ext uri="{FF2B5EF4-FFF2-40B4-BE49-F238E27FC236}">
                <a16:creationId xmlns:a16="http://schemas.microsoft.com/office/drawing/2014/main" id="{B40BA9E0-EEAA-3A12-4184-B09E2DA36638}"/>
              </a:ext>
            </a:extLst>
          </p:cNvPr>
          <p:cNvCxnSpPr>
            <a:cxnSpLocks/>
          </p:cNvCxnSpPr>
          <p:nvPr/>
        </p:nvCxnSpPr>
        <p:spPr>
          <a:xfrm flipH="1">
            <a:off x="4796973" y="363034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4CFA19-C0F9-18FA-2B9E-AAD398076EFE}"/>
              </a:ext>
            </a:extLst>
          </p:cNvPr>
          <p:cNvSpPr txBox="1"/>
          <p:nvPr/>
        </p:nvSpPr>
        <p:spPr>
          <a:xfrm>
            <a:off x="5232399" y="3258459"/>
            <a:ext cx="0" cy="0"/>
          </a:xfrm>
          <a:prstGeom prst="rect">
            <a:avLst/>
          </a:prstGeom>
        </p:spPr>
        <p:txBody>
          <a:bodyPr vert="horz" wrap="none" lIns="91440" tIns="45720" rIns="91440" bIns="45720" rtlCol="0">
            <a:noAutofit/>
          </a:bodyPr>
          <a:lstStyle/>
          <a:p>
            <a:pPr algn="l"/>
            <a:r>
              <a:rPr lang="en-US" dirty="0"/>
              <a:t>Wind</a:t>
            </a:r>
          </a:p>
        </p:txBody>
      </p:sp>
      <p:sp>
        <p:nvSpPr>
          <p:cNvPr id="20" name="TextBox 19">
            <a:extLst>
              <a:ext uri="{FF2B5EF4-FFF2-40B4-BE49-F238E27FC236}">
                <a16:creationId xmlns:a16="http://schemas.microsoft.com/office/drawing/2014/main" id="{8BE9193E-CAFD-D3EC-B94F-726C9AA6C974}"/>
              </a:ext>
            </a:extLst>
          </p:cNvPr>
          <p:cNvSpPr txBox="1"/>
          <p:nvPr/>
        </p:nvSpPr>
        <p:spPr>
          <a:xfrm>
            <a:off x="10363204" y="5094513"/>
            <a:ext cx="0" cy="0"/>
          </a:xfrm>
          <a:prstGeom prst="rect">
            <a:avLst/>
          </a:prstGeom>
        </p:spPr>
        <p:txBody>
          <a:bodyPr vert="horz" wrap="none" lIns="91440" tIns="45720" rIns="91440" bIns="45720" rtlCol="0">
            <a:noAutofit/>
          </a:bodyPr>
          <a:lstStyle/>
          <a:p>
            <a:pPr algn="l"/>
            <a:r>
              <a:rPr lang="en-US" dirty="0">
                <a:solidFill>
                  <a:srgbClr val="000000"/>
                </a:solidFill>
              </a:rPr>
              <a:t>9.5 m/s</a:t>
            </a:r>
          </a:p>
          <a:p>
            <a:pPr algn="l"/>
            <a:r>
              <a:rPr lang="en-US" dirty="0">
                <a:solidFill>
                  <a:srgbClr val="000000"/>
                </a:solidFill>
              </a:rPr>
              <a:t>~320 kW/m</a:t>
            </a:r>
            <a:r>
              <a:rPr lang="en-US" baseline="30000" dirty="0">
                <a:solidFill>
                  <a:srgbClr val="000000"/>
                </a:solidFill>
              </a:rPr>
              <a:t>2</a:t>
            </a:r>
          </a:p>
          <a:p>
            <a:pPr algn="l"/>
            <a:r>
              <a:rPr lang="en-US" dirty="0">
                <a:solidFill>
                  <a:srgbClr val="000000"/>
                </a:solidFill>
              </a:rPr>
              <a:t>(Leeward)</a:t>
            </a:r>
          </a:p>
          <a:p>
            <a:r>
              <a:rPr lang="en-US" dirty="0" err="1">
                <a:solidFill>
                  <a:srgbClr val="000000"/>
                </a:solidFill>
              </a:rPr>
              <a:t>T</a:t>
            </a:r>
            <a:r>
              <a:rPr lang="en-US" baseline="30000" dirty="0" err="1">
                <a:solidFill>
                  <a:srgbClr val="000000"/>
                </a:solidFill>
              </a:rPr>
              <a:t>skin</a:t>
            </a:r>
            <a:r>
              <a:rPr lang="en-US" dirty="0">
                <a:solidFill>
                  <a:srgbClr val="000000"/>
                </a:solidFill>
              </a:rPr>
              <a:t> ~1400</a:t>
            </a:r>
            <a:endParaRPr lang="en-US" dirty="0"/>
          </a:p>
          <a:p>
            <a:pPr algn="l"/>
            <a:endParaRPr lang="en-US" dirty="0">
              <a:solidFill>
                <a:srgbClr val="000000"/>
              </a:solidFill>
            </a:endParaRPr>
          </a:p>
          <a:p>
            <a:pPr algn="l"/>
            <a:endParaRPr lang="en-US" dirty="0"/>
          </a:p>
        </p:txBody>
      </p:sp>
      <p:sp>
        <p:nvSpPr>
          <p:cNvPr id="21" name="TextBox 20">
            <a:extLst>
              <a:ext uri="{FF2B5EF4-FFF2-40B4-BE49-F238E27FC236}">
                <a16:creationId xmlns:a16="http://schemas.microsoft.com/office/drawing/2014/main" id="{2EADEA58-8E7F-C947-EAA3-C95A7C9422EE}"/>
              </a:ext>
            </a:extLst>
          </p:cNvPr>
          <p:cNvSpPr txBox="1"/>
          <p:nvPr/>
        </p:nvSpPr>
        <p:spPr>
          <a:xfrm>
            <a:off x="10414002" y="2126338"/>
            <a:ext cx="0" cy="0"/>
          </a:xfrm>
          <a:prstGeom prst="rect">
            <a:avLst/>
          </a:prstGeom>
        </p:spPr>
        <p:txBody>
          <a:bodyPr vert="horz" wrap="none" lIns="91440" tIns="45720" rIns="91440" bIns="45720" rtlCol="0">
            <a:noAutofit/>
          </a:bodyPr>
          <a:lstStyle/>
          <a:p>
            <a:pPr algn="l"/>
            <a:r>
              <a:rPr lang="en-US" dirty="0">
                <a:solidFill>
                  <a:srgbClr val="000000"/>
                </a:solidFill>
              </a:rPr>
              <a:t>2.0 m/s</a:t>
            </a:r>
          </a:p>
          <a:p>
            <a:pPr algn="l"/>
            <a:r>
              <a:rPr lang="en-US" dirty="0">
                <a:solidFill>
                  <a:srgbClr val="000000"/>
                </a:solidFill>
              </a:rPr>
              <a:t>~220 kW/m</a:t>
            </a:r>
            <a:r>
              <a:rPr lang="en-US" baseline="30000" dirty="0">
                <a:solidFill>
                  <a:srgbClr val="000000"/>
                </a:solidFill>
              </a:rPr>
              <a:t>2</a:t>
            </a:r>
          </a:p>
          <a:p>
            <a:pPr algn="l"/>
            <a:r>
              <a:rPr lang="en-US" dirty="0">
                <a:solidFill>
                  <a:srgbClr val="000000"/>
                </a:solidFill>
              </a:rPr>
              <a:t>(Windward)</a:t>
            </a:r>
          </a:p>
          <a:p>
            <a:pPr algn="l"/>
            <a:r>
              <a:rPr lang="en-US" dirty="0" err="1">
                <a:solidFill>
                  <a:srgbClr val="000000"/>
                </a:solidFill>
              </a:rPr>
              <a:t>T</a:t>
            </a:r>
            <a:r>
              <a:rPr lang="en-US" baseline="30000" dirty="0" err="1">
                <a:solidFill>
                  <a:srgbClr val="000000"/>
                </a:solidFill>
              </a:rPr>
              <a:t>skin</a:t>
            </a:r>
            <a:r>
              <a:rPr lang="en-US" dirty="0">
                <a:solidFill>
                  <a:srgbClr val="000000"/>
                </a:solidFill>
              </a:rPr>
              <a:t> ~1400</a:t>
            </a:r>
            <a:endParaRPr lang="en-US" dirty="0"/>
          </a:p>
        </p:txBody>
      </p:sp>
      <p:pic>
        <p:nvPicPr>
          <p:cNvPr id="4" name="Picture 3">
            <a:extLst>
              <a:ext uri="{FF2B5EF4-FFF2-40B4-BE49-F238E27FC236}">
                <a16:creationId xmlns:a16="http://schemas.microsoft.com/office/drawing/2014/main" id="{B8BB293D-9825-0CD5-9920-84212982E9A8}"/>
              </a:ext>
            </a:extLst>
          </p:cNvPr>
          <p:cNvPicPr>
            <a:picLocks noChangeAspect="1"/>
          </p:cNvPicPr>
          <p:nvPr/>
        </p:nvPicPr>
        <p:blipFill rotWithShape="1">
          <a:blip r:embed="rId5"/>
          <a:srcRect l="21462" r="18749"/>
          <a:stretch/>
        </p:blipFill>
        <p:spPr>
          <a:xfrm>
            <a:off x="4683664" y="5918270"/>
            <a:ext cx="125743" cy="210312"/>
          </a:xfrm>
          <a:prstGeom prst="rect">
            <a:avLst/>
          </a:prstGeom>
        </p:spPr>
      </p:pic>
    </p:spTree>
    <p:extLst>
      <p:ext uri="{BB962C8B-B14F-4D97-AF65-F5344CB8AC3E}">
        <p14:creationId xmlns:p14="http://schemas.microsoft.com/office/powerpoint/2010/main" val="213628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3FB04-A5BA-4F6A-234E-09C113939AB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BD9D995-AA83-3459-1981-763E35AA1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733" y="4550569"/>
            <a:ext cx="2926080" cy="2194560"/>
          </a:xfrm>
          <a:prstGeom prst="rect">
            <a:avLst/>
          </a:prstGeom>
        </p:spPr>
      </p:pic>
      <p:pic>
        <p:nvPicPr>
          <p:cNvPr id="16" name="Picture 15">
            <a:extLst>
              <a:ext uri="{FF2B5EF4-FFF2-40B4-BE49-F238E27FC236}">
                <a16:creationId xmlns:a16="http://schemas.microsoft.com/office/drawing/2014/main" id="{968EF4A9-2D87-F41B-9EFD-2D284273F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5" y="4550569"/>
            <a:ext cx="3048000" cy="2286000"/>
          </a:xfrm>
          <a:prstGeom prst="rect">
            <a:avLst/>
          </a:prstGeom>
        </p:spPr>
      </p:pic>
      <p:pic>
        <p:nvPicPr>
          <p:cNvPr id="18" name="Picture 17">
            <a:extLst>
              <a:ext uri="{FF2B5EF4-FFF2-40B4-BE49-F238E27FC236}">
                <a16:creationId xmlns:a16="http://schemas.microsoft.com/office/drawing/2014/main" id="{5121AA81-835A-1F0C-6AB2-A047EECF2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739" y="4550569"/>
            <a:ext cx="3048000" cy="2286000"/>
          </a:xfrm>
          <a:prstGeom prst="rect">
            <a:avLst/>
          </a:prstGeom>
        </p:spPr>
      </p:pic>
      <p:sp>
        <p:nvSpPr>
          <p:cNvPr id="2" name="Title 1">
            <a:extLst>
              <a:ext uri="{FF2B5EF4-FFF2-40B4-BE49-F238E27FC236}">
                <a16:creationId xmlns:a16="http://schemas.microsoft.com/office/drawing/2014/main" id="{60D74B31-54E1-F245-AFF2-1B974A44A685}"/>
              </a:ext>
            </a:extLst>
          </p:cNvPr>
          <p:cNvSpPr>
            <a:spLocks noGrp="1"/>
          </p:cNvSpPr>
          <p:nvPr>
            <p:ph type="title"/>
          </p:nvPr>
        </p:nvSpPr>
        <p:spPr/>
        <p:txBody>
          <a:bodyPr>
            <a:normAutofit fontScale="90000"/>
          </a:bodyPr>
          <a:lstStyle/>
          <a:p>
            <a:r>
              <a:rPr lang="en-US" u="sng" dirty="0"/>
              <a:t>Step 1</a:t>
            </a:r>
            <a:r>
              <a:rPr lang="en-US" dirty="0"/>
              <a:t>: Isothermal Crosswind Simulation Structural Uncertainty Study: Re 1.1x10</a:t>
            </a:r>
            <a:r>
              <a:rPr lang="en-US" baseline="30000" dirty="0"/>
              <a:t>5 </a:t>
            </a:r>
            <a:r>
              <a:rPr lang="en-US" dirty="0"/>
              <a:t>and</a:t>
            </a:r>
            <a:r>
              <a:rPr lang="en-US" baseline="30000" dirty="0"/>
              <a:t> </a:t>
            </a:r>
            <a:r>
              <a:rPr lang="en-US" dirty="0"/>
              <a:t>4.3x10</a:t>
            </a:r>
            <a:r>
              <a:rPr lang="en-US" baseline="30000" dirty="0"/>
              <a:t>5 </a:t>
            </a:r>
            <a:r>
              <a:rPr lang="en-US" dirty="0"/>
              <a:t>Simulations Gap (G) Diameter (D): G/D = 0.25</a:t>
            </a:r>
            <a:endParaRPr lang="en-US" baseline="-25000" dirty="0"/>
          </a:p>
        </p:txBody>
      </p:sp>
      <p:sp>
        <p:nvSpPr>
          <p:cNvPr id="3" name="Slide Number Placeholder 2">
            <a:extLst>
              <a:ext uri="{FF2B5EF4-FFF2-40B4-BE49-F238E27FC236}">
                <a16:creationId xmlns:a16="http://schemas.microsoft.com/office/drawing/2014/main" id="{8E790D47-85FB-9E59-A029-49DCA43B170B}"/>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10" name="TextBox 9">
            <a:extLst>
              <a:ext uri="{FF2B5EF4-FFF2-40B4-BE49-F238E27FC236}">
                <a16:creationId xmlns:a16="http://schemas.microsoft.com/office/drawing/2014/main" id="{1255282A-C40C-9460-64ED-820B09A28D25}"/>
              </a:ext>
            </a:extLst>
          </p:cNvPr>
          <p:cNvSpPr txBox="1"/>
          <p:nvPr/>
        </p:nvSpPr>
        <p:spPr>
          <a:xfrm>
            <a:off x="809897" y="6309360"/>
            <a:ext cx="0" cy="0"/>
          </a:xfrm>
          <a:prstGeom prst="rect">
            <a:avLst/>
          </a:prstGeom>
        </p:spPr>
        <p:txBody>
          <a:bodyPr vert="horz" wrap="none" lIns="91440" tIns="45720" rIns="91440" bIns="45720" rtlCol="0">
            <a:noAutofit/>
          </a:bodyPr>
          <a:lstStyle/>
          <a:p>
            <a:pPr algn="l"/>
            <a:endParaRPr lang="en-US" dirty="0"/>
          </a:p>
        </p:txBody>
      </p:sp>
      <p:sp>
        <p:nvSpPr>
          <p:cNvPr id="13" name="Content Placeholder 3">
            <a:extLst>
              <a:ext uri="{FF2B5EF4-FFF2-40B4-BE49-F238E27FC236}">
                <a16:creationId xmlns:a16="http://schemas.microsoft.com/office/drawing/2014/main" id="{566EAADD-9B02-596D-CFA2-0387DACB64C1}"/>
              </a:ext>
            </a:extLst>
          </p:cNvPr>
          <p:cNvSpPr>
            <a:spLocks noGrp="1"/>
          </p:cNvSpPr>
          <p:nvPr>
            <p:ph sz="quarter" idx="11"/>
          </p:nvPr>
        </p:nvSpPr>
        <p:spPr>
          <a:xfrm>
            <a:off x="647700" y="1409700"/>
            <a:ext cx="11049000" cy="5330734"/>
          </a:xfrm>
        </p:spPr>
        <p:txBody>
          <a:bodyPr/>
          <a:lstStyle/>
          <a:p>
            <a:pPr marL="342900" indent="-342900">
              <a:buFont typeface="Arial" panose="020B0604020202020204" pitchFamily="34" charset="0"/>
              <a:buChar char="•"/>
            </a:pPr>
            <a:r>
              <a:rPr lang="en-US" dirty="0"/>
              <a:t>G/D = 0.25, Yang et al., Ocean Eng. (2018) mimics the fire-engulfed fuselage use case (sub/supercritical drag regime; drag crisis well-predicted)</a:t>
            </a:r>
          </a:p>
        </p:txBody>
      </p:sp>
      <p:pic>
        <p:nvPicPr>
          <p:cNvPr id="21" name="Picture 20">
            <a:extLst>
              <a:ext uri="{FF2B5EF4-FFF2-40B4-BE49-F238E27FC236}">
                <a16:creationId xmlns:a16="http://schemas.microsoft.com/office/drawing/2014/main" id="{F07B26E9-868C-3BA0-82BB-1A6349CF7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734" y="2218550"/>
            <a:ext cx="3657600" cy="2327564"/>
          </a:xfrm>
          <a:prstGeom prst="rect">
            <a:avLst/>
          </a:prstGeom>
        </p:spPr>
      </p:pic>
      <p:pic>
        <p:nvPicPr>
          <p:cNvPr id="23" name="Picture 22">
            <a:extLst>
              <a:ext uri="{FF2B5EF4-FFF2-40B4-BE49-F238E27FC236}">
                <a16:creationId xmlns:a16="http://schemas.microsoft.com/office/drawing/2014/main" id="{1A33C001-10F2-EFCF-5D3C-5806C36C0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9068" y="2218550"/>
            <a:ext cx="3657600" cy="2327564"/>
          </a:xfrm>
          <a:prstGeom prst="rect">
            <a:avLst/>
          </a:prstGeom>
        </p:spPr>
      </p:pic>
      <p:sp>
        <p:nvSpPr>
          <p:cNvPr id="25" name="Content Placeholder 3">
            <a:extLst>
              <a:ext uri="{FF2B5EF4-FFF2-40B4-BE49-F238E27FC236}">
                <a16:creationId xmlns:a16="http://schemas.microsoft.com/office/drawing/2014/main" id="{FAA8C6DD-AB26-86CE-F258-CC0FCD4A70B7}"/>
              </a:ext>
            </a:extLst>
          </p:cNvPr>
          <p:cNvSpPr txBox="1">
            <a:spLocks/>
          </p:cNvSpPr>
          <p:nvPr/>
        </p:nvSpPr>
        <p:spPr>
          <a:xfrm>
            <a:off x="8412480" y="1790404"/>
            <a:ext cx="3657599" cy="506759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Finding</a:t>
            </a:r>
            <a:r>
              <a:rPr lang="en-US" dirty="0"/>
              <a:t>: Wall-modeled large-eddy simulation (WMLES) using a dynamic model with exchange-based velocity sampling increases predictivity (C</a:t>
            </a:r>
            <a:r>
              <a:rPr lang="en-US" baseline="-25000" dirty="0"/>
              <a:t>D</a:t>
            </a:r>
            <a:r>
              <a:rPr lang="en-US" dirty="0"/>
              <a:t> &amp; C</a:t>
            </a:r>
            <a:r>
              <a:rPr lang="en-US" baseline="-25000" dirty="0"/>
              <a:t>p</a:t>
            </a:r>
            <a:r>
              <a:rPr lang="en-US" dirty="0"/>
              <a:t>) and convergence as a f(</a:t>
            </a:r>
            <a:r>
              <a:rPr lang="en-US" dirty="0">
                <a:latin typeface="Symbol" pitchFamily="2" charset="2"/>
              </a:rPr>
              <a:t>D</a:t>
            </a:r>
            <a:r>
              <a:rPr lang="en-US" dirty="0"/>
              <a:t>x)</a:t>
            </a:r>
          </a:p>
          <a:p>
            <a:pPr marL="342900" indent="-342900">
              <a:buFont typeface="Arial" panose="020B0604020202020204" pitchFamily="34" charset="0"/>
              <a:buChar char="•"/>
            </a:pPr>
            <a:r>
              <a:rPr lang="en-US" dirty="0"/>
              <a:t>O(600) million element mesh for Refinement 2!</a:t>
            </a:r>
          </a:p>
          <a:p>
            <a:endParaRPr lang="en-US" dirty="0"/>
          </a:p>
          <a:p>
            <a:endParaRPr lang="en-US" dirty="0"/>
          </a:p>
        </p:txBody>
      </p:sp>
      <p:pic>
        <p:nvPicPr>
          <p:cNvPr id="5" name="Picture 4">
            <a:extLst>
              <a:ext uri="{FF2B5EF4-FFF2-40B4-BE49-F238E27FC236}">
                <a16:creationId xmlns:a16="http://schemas.microsoft.com/office/drawing/2014/main" id="{18197C2D-904B-8AD1-72B1-9218F7EB4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276" y="2213855"/>
            <a:ext cx="1213820" cy="1071018"/>
          </a:xfrm>
          <a:prstGeom prst="rect">
            <a:avLst/>
          </a:prstGeom>
        </p:spPr>
      </p:pic>
      <p:pic>
        <p:nvPicPr>
          <p:cNvPr id="4" name="Picture 3">
            <a:extLst>
              <a:ext uri="{FF2B5EF4-FFF2-40B4-BE49-F238E27FC236}">
                <a16:creationId xmlns:a16="http://schemas.microsoft.com/office/drawing/2014/main" id="{7CF4CABF-7A65-8319-6268-459EC089FE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4456" y="4572180"/>
            <a:ext cx="2763971" cy="1658382"/>
          </a:xfrm>
          <a:prstGeom prst="rect">
            <a:avLst/>
          </a:prstGeom>
        </p:spPr>
      </p:pic>
      <p:sp>
        <p:nvSpPr>
          <p:cNvPr id="6" name="Oval 5">
            <a:extLst>
              <a:ext uri="{FF2B5EF4-FFF2-40B4-BE49-F238E27FC236}">
                <a16:creationId xmlns:a16="http://schemas.microsoft.com/office/drawing/2014/main" id="{57EE7007-8225-AC4A-2831-F9BEE29FE332}"/>
              </a:ext>
            </a:extLst>
          </p:cNvPr>
          <p:cNvSpPr/>
          <p:nvPr/>
        </p:nvSpPr>
        <p:spPr>
          <a:xfrm>
            <a:off x="9154050" y="4559117"/>
            <a:ext cx="404948" cy="1138912"/>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93D445-A6CD-7654-CB52-2914E095215B}"/>
              </a:ext>
            </a:extLst>
          </p:cNvPr>
          <p:cNvSpPr/>
          <p:nvPr/>
        </p:nvSpPr>
        <p:spPr>
          <a:xfrm rot="5400000">
            <a:off x="10608249" y="5073703"/>
            <a:ext cx="404948" cy="1138912"/>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11983A-C60A-651D-CCBD-98A43A882CB1}"/>
              </a:ext>
            </a:extLst>
          </p:cNvPr>
          <p:cNvSpPr txBox="1"/>
          <p:nvPr/>
        </p:nvSpPr>
        <p:spPr>
          <a:xfrm>
            <a:off x="9585121" y="4591095"/>
            <a:ext cx="0" cy="0"/>
          </a:xfrm>
          <a:prstGeom prst="rect">
            <a:avLst/>
          </a:prstGeom>
        </p:spPr>
        <p:txBody>
          <a:bodyPr vert="horz" wrap="none" lIns="91440" tIns="45720" rIns="91440" bIns="45720" rtlCol="0">
            <a:noAutofit/>
          </a:bodyPr>
          <a:lstStyle/>
          <a:p>
            <a:pPr algn="l"/>
            <a:r>
              <a:rPr lang="en-US" dirty="0"/>
              <a:t>Re 1.1x10</a:t>
            </a:r>
            <a:r>
              <a:rPr lang="en-US" baseline="30000" dirty="0"/>
              <a:t>5</a:t>
            </a:r>
          </a:p>
        </p:txBody>
      </p:sp>
      <p:sp>
        <p:nvSpPr>
          <p:cNvPr id="9" name="TextBox 8">
            <a:extLst>
              <a:ext uri="{FF2B5EF4-FFF2-40B4-BE49-F238E27FC236}">
                <a16:creationId xmlns:a16="http://schemas.microsoft.com/office/drawing/2014/main" id="{6644D880-47D7-B1B3-DF16-98F3CD2F92A5}"/>
              </a:ext>
            </a:extLst>
          </p:cNvPr>
          <p:cNvSpPr txBox="1"/>
          <p:nvPr/>
        </p:nvSpPr>
        <p:spPr>
          <a:xfrm>
            <a:off x="10495168" y="5148447"/>
            <a:ext cx="0" cy="0"/>
          </a:xfrm>
          <a:prstGeom prst="rect">
            <a:avLst/>
          </a:prstGeom>
        </p:spPr>
        <p:txBody>
          <a:bodyPr vert="horz" wrap="none" lIns="91440" tIns="45720" rIns="91440" bIns="45720" rtlCol="0">
            <a:noAutofit/>
          </a:bodyPr>
          <a:lstStyle/>
          <a:p>
            <a:pPr algn="l"/>
            <a:r>
              <a:rPr lang="en-US" dirty="0"/>
              <a:t>Re 4.3x10</a:t>
            </a:r>
            <a:r>
              <a:rPr lang="en-US" baseline="30000" dirty="0"/>
              <a:t>5</a:t>
            </a:r>
          </a:p>
        </p:txBody>
      </p:sp>
      <p:pic>
        <p:nvPicPr>
          <p:cNvPr id="11" name="Picture 10">
            <a:extLst>
              <a:ext uri="{FF2B5EF4-FFF2-40B4-BE49-F238E27FC236}">
                <a16:creationId xmlns:a16="http://schemas.microsoft.com/office/drawing/2014/main" id="{9F3305BA-DFFC-C5AB-5379-5C3EEB1D4B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6844" y="6280899"/>
            <a:ext cx="2463800" cy="584200"/>
          </a:xfrm>
          <a:prstGeom prst="rect">
            <a:avLst/>
          </a:prstGeom>
        </p:spPr>
      </p:pic>
      <p:sp>
        <p:nvSpPr>
          <p:cNvPr id="12" name="Rectangle 11">
            <a:extLst>
              <a:ext uri="{FF2B5EF4-FFF2-40B4-BE49-F238E27FC236}">
                <a16:creationId xmlns:a16="http://schemas.microsoft.com/office/drawing/2014/main" id="{FD805402-59DF-98AD-9B7A-0FCF67D9165C}"/>
              </a:ext>
            </a:extLst>
          </p:cNvPr>
          <p:cNvSpPr/>
          <p:nvPr/>
        </p:nvSpPr>
        <p:spPr>
          <a:xfrm>
            <a:off x="9960896" y="6366171"/>
            <a:ext cx="433833" cy="413656"/>
          </a:xfrm>
          <a:prstGeom prst="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59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normAutofit/>
          </a:bodyPr>
          <a:lstStyle/>
          <a:p>
            <a:r>
              <a:rPr lang="en-US" dirty="0"/>
              <a:t>Challenge: Understanding Errors/Uncertainties….</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a:xfrm>
            <a:off x="647700" y="1409700"/>
            <a:ext cx="11049000" cy="5426812"/>
          </a:xfrm>
        </p:spPr>
        <p:txBody>
          <a:bodyPr>
            <a:normAutofit lnSpcReduction="10000"/>
          </a:bodyPr>
          <a:lstStyle/>
          <a:p>
            <a:pPr marL="342900" indent="-342900">
              <a:buFont typeface="Arial" panose="020B0604020202020204" pitchFamily="34" charset="0"/>
              <a:buChar char="•"/>
            </a:pPr>
            <a:r>
              <a:rPr lang="en-US" dirty="0"/>
              <a:t>One mesh, one model, unknown code/numerical pedigree</a:t>
            </a:r>
            <a:r>
              <a:rPr lang="mr-IN" dirty="0"/>
              <a:t>…</a:t>
            </a:r>
            <a:endParaRPr lang="en-US" dirty="0"/>
          </a:p>
          <a:p>
            <a:pPr marL="342900" indent="-342900">
              <a:buFont typeface="Arial" panose="020B0604020202020204" pitchFamily="34" charset="0"/>
              <a:buChar char="•"/>
            </a:pPr>
            <a:r>
              <a:rPr lang="en-US" dirty="0"/>
              <a:t>We need to distinguish the types of errors/uncertainties:</a:t>
            </a:r>
          </a:p>
          <a:p>
            <a:pPr marL="726948" lvl="1" indent="-342900">
              <a:buFont typeface="Arial" panose="020B0604020202020204" pitchFamily="34" charset="0"/>
              <a:buChar char="•"/>
            </a:pPr>
            <a:r>
              <a:rPr lang="en-US" dirty="0"/>
              <a:t>Conceptual uncertainty,</a:t>
            </a:r>
            <a:r>
              <a:rPr lang="en-US" sz="1800" kern="0" dirty="0">
                <a:sym typeface="Symbol" panose="05050102010706020507" pitchFamily="18" charset="2"/>
              </a:rPr>
              <a:t> </a:t>
            </a:r>
            <a:r>
              <a:rPr lang="en-US" sz="1800" kern="0" baseline="-25000" dirty="0">
                <a:sym typeface="Symbol" panose="05050102010706020507" pitchFamily="18" charset="2"/>
              </a:rPr>
              <a:t>input</a:t>
            </a:r>
            <a:endParaRPr lang="en-US" dirty="0"/>
          </a:p>
          <a:p>
            <a:pPr marL="726948" lvl="1" indent="-342900">
              <a:buFont typeface="Arial" panose="020B0604020202020204" pitchFamily="34" charset="0"/>
              <a:buChar char="•"/>
            </a:pPr>
            <a:r>
              <a:rPr lang="en-US" dirty="0"/>
              <a:t>Model-form error/uncertainty, </a:t>
            </a:r>
            <a:r>
              <a:rPr lang="en-US" sz="1800" kern="0" dirty="0">
                <a:sym typeface="Symbol" panose="05050102010706020507" pitchFamily="18" charset="2"/>
              </a:rPr>
              <a:t></a:t>
            </a:r>
            <a:r>
              <a:rPr lang="en-US" sz="1800" kern="0" baseline="-25000" dirty="0">
                <a:sym typeface="Symbol" panose="05050102010706020507" pitchFamily="18" charset="2"/>
              </a:rPr>
              <a:t>model</a:t>
            </a:r>
            <a:endParaRPr lang="en-US" dirty="0"/>
          </a:p>
          <a:p>
            <a:pPr marL="726948" lvl="1" indent="-342900">
              <a:buFont typeface="Arial" panose="020B0604020202020204" pitchFamily="34" charset="0"/>
              <a:buChar char="•"/>
            </a:pPr>
            <a:r>
              <a:rPr lang="en-US" dirty="0"/>
              <a:t>Discretization Error, </a:t>
            </a:r>
            <a:r>
              <a:rPr lang="en-US" sz="1800" kern="0" dirty="0">
                <a:sym typeface="Symbol" panose="05050102010706020507" pitchFamily="18" charset="2"/>
              </a:rPr>
              <a:t></a:t>
            </a:r>
            <a:r>
              <a:rPr lang="en-US" sz="1800" kern="0" baseline="-25000" dirty="0">
                <a:sym typeface="Symbol" panose="05050102010706020507" pitchFamily="18" charset="2"/>
              </a:rPr>
              <a:t>numerical</a:t>
            </a:r>
            <a:endParaRPr lang="en-US" dirty="0"/>
          </a:p>
          <a:p>
            <a:pPr marL="726948" lvl="1" indent="-342900">
              <a:buFont typeface="Arial" panose="020B0604020202020204" pitchFamily="34" charset="0"/>
              <a:buChar char="•"/>
            </a:pPr>
            <a:r>
              <a:rPr lang="en-US" dirty="0"/>
              <a:t>Code Error, </a:t>
            </a:r>
            <a:r>
              <a:rPr lang="en-US" sz="1800" kern="0" dirty="0">
                <a:sym typeface="Symbol" panose="05050102010706020507" pitchFamily="18" charset="2"/>
              </a:rPr>
              <a:t></a:t>
            </a:r>
            <a:r>
              <a:rPr lang="en-US" sz="1800" kern="0" baseline="-25000" dirty="0">
                <a:sym typeface="Symbol" panose="05050102010706020507" pitchFamily="18" charset="2"/>
              </a:rPr>
              <a:t>numerical</a:t>
            </a:r>
            <a:endParaRPr lang="en-US" dirty="0"/>
          </a:p>
          <a:p>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credible scientific hypothesis can be tested in this context?</a:t>
            </a:r>
          </a:p>
        </p:txBody>
      </p:sp>
      <p:sp>
        <p:nvSpPr>
          <p:cNvPr id="7" name="TextBox 6">
            <a:extLst>
              <a:ext uri="{FF2B5EF4-FFF2-40B4-BE49-F238E27FC236}">
                <a16:creationId xmlns:a16="http://schemas.microsoft.com/office/drawing/2014/main" id="{6E816164-6C61-CAE9-5291-60FDEBBF707F}"/>
              </a:ext>
            </a:extLst>
          </p:cNvPr>
          <p:cNvSpPr txBox="1"/>
          <p:nvPr/>
        </p:nvSpPr>
        <p:spPr>
          <a:xfrm>
            <a:off x="1706226" y="5673603"/>
            <a:ext cx="3350276" cy="646331"/>
          </a:xfrm>
          <a:prstGeom prst="rect">
            <a:avLst/>
          </a:prstGeom>
          <a:noFill/>
        </p:spPr>
        <p:txBody>
          <a:bodyPr wrap="none" rtlCol="0">
            <a:spAutoFit/>
          </a:bodyPr>
          <a:lstStyle/>
          <a:p>
            <a:pPr algn="ctr"/>
            <a:r>
              <a:rPr lang="en-US" dirty="0"/>
              <a:t>Heat flux to the cylinder</a:t>
            </a:r>
          </a:p>
          <a:p>
            <a:pPr algn="ctr"/>
            <a:r>
              <a:rPr lang="en-US" dirty="0"/>
              <a:t>Volume-rendered temperature</a:t>
            </a:r>
          </a:p>
        </p:txBody>
      </p:sp>
      <p:pic>
        <p:nvPicPr>
          <p:cNvPr id="8" name="Picture 7">
            <a:extLst>
              <a:ext uri="{FF2B5EF4-FFF2-40B4-BE49-F238E27FC236}">
                <a16:creationId xmlns:a16="http://schemas.microsoft.com/office/drawing/2014/main" id="{D3B49B9B-88AB-EFA0-0163-7D0B020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48" y="3270075"/>
            <a:ext cx="4152632" cy="2309748"/>
          </a:xfrm>
          <a:prstGeom prst="rect">
            <a:avLst/>
          </a:prstGeom>
        </p:spPr>
      </p:pic>
      <p:sp>
        <p:nvSpPr>
          <p:cNvPr id="9" name="TextBox 8">
            <a:extLst>
              <a:ext uri="{FF2B5EF4-FFF2-40B4-BE49-F238E27FC236}">
                <a16:creationId xmlns:a16="http://schemas.microsoft.com/office/drawing/2014/main" id="{13228745-6F6D-F480-4A21-EF18A3FEA92B}"/>
              </a:ext>
            </a:extLst>
          </p:cNvPr>
          <p:cNvSpPr txBox="1"/>
          <p:nvPr/>
        </p:nvSpPr>
        <p:spPr>
          <a:xfrm>
            <a:off x="7668418" y="5579823"/>
            <a:ext cx="3998338" cy="369332"/>
          </a:xfrm>
          <a:prstGeom prst="rect">
            <a:avLst/>
          </a:prstGeom>
          <a:noFill/>
        </p:spPr>
        <p:txBody>
          <a:bodyPr wrap="none" rtlCol="0">
            <a:spAutoFit/>
          </a:bodyPr>
          <a:lstStyle/>
          <a:p>
            <a:pPr algn="ctr"/>
            <a:r>
              <a:rPr lang="en-US" dirty="0"/>
              <a:t>Time-averaged heat flux to cylinder</a:t>
            </a:r>
          </a:p>
        </p:txBody>
      </p:sp>
      <p:pic>
        <p:nvPicPr>
          <p:cNvPr id="10" name="Picture 9">
            <a:extLst>
              <a:ext uri="{FF2B5EF4-FFF2-40B4-BE49-F238E27FC236}">
                <a16:creationId xmlns:a16="http://schemas.microsoft.com/office/drawing/2014/main" id="{474E1D69-40A0-B6D1-7C20-D03CD2E8B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528" y="1964983"/>
            <a:ext cx="3857550" cy="3429643"/>
          </a:xfrm>
          <a:prstGeom prst="rect">
            <a:avLst/>
          </a:prstGeom>
        </p:spPr>
      </p:pic>
    </p:spTree>
    <p:extLst>
      <p:ext uri="{BB962C8B-B14F-4D97-AF65-F5344CB8AC3E}">
        <p14:creationId xmlns:p14="http://schemas.microsoft.com/office/powerpoint/2010/main" val="12773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D779D-70FF-7321-1892-D7382E100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5365C-B775-7448-7952-642108B87339}"/>
              </a:ext>
            </a:extLst>
          </p:cNvPr>
          <p:cNvSpPr>
            <a:spLocks noGrp="1"/>
          </p:cNvSpPr>
          <p:nvPr>
            <p:ph type="title"/>
          </p:nvPr>
        </p:nvSpPr>
        <p:spPr/>
        <p:txBody>
          <a:bodyPr>
            <a:normAutofit/>
          </a:bodyPr>
          <a:lstStyle/>
          <a:p>
            <a:r>
              <a:rPr lang="en-US" u="sng" dirty="0"/>
              <a:t>Step 2</a:t>
            </a:r>
            <a:r>
              <a:rPr lang="en-US" dirty="0"/>
              <a:t>: Fire V&amp;V</a:t>
            </a:r>
            <a:endParaRPr lang="en-US" baseline="-25000" dirty="0"/>
          </a:p>
        </p:txBody>
      </p:sp>
      <p:sp>
        <p:nvSpPr>
          <p:cNvPr id="3" name="Slide Number Placeholder 2">
            <a:extLst>
              <a:ext uri="{FF2B5EF4-FFF2-40B4-BE49-F238E27FC236}">
                <a16:creationId xmlns:a16="http://schemas.microsoft.com/office/drawing/2014/main" id="{AD36AD8F-F380-AB6A-7415-A868817D1FF4}"/>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10" name="TextBox 9">
            <a:extLst>
              <a:ext uri="{FF2B5EF4-FFF2-40B4-BE49-F238E27FC236}">
                <a16:creationId xmlns:a16="http://schemas.microsoft.com/office/drawing/2014/main" id="{FC428BC3-D439-3BB3-DB01-9841CF42FB2B}"/>
              </a:ext>
            </a:extLst>
          </p:cNvPr>
          <p:cNvSpPr txBox="1"/>
          <p:nvPr/>
        </p:nvSpPr>
        <p:spPr>
          <a:xfrm>
            <a:off x="809897" y="6309360"/>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AD5481CF-44D7-49A9-94F4-BCBE49FB3F67}"/>
              </a:ext>
            </a:extLst>
          </p:cNvPr>
          <p:cNvPicPr>
            <a:picLocks noChangeAspect="1"/>
          </p:cNvPicPr>
          <p:nvPr/>
        </p:nvPicPr>
        <p:blipFill>
          <a:blip r:embed="rId2"/>
          <a:stretch>
            <a:fillRect/>
          </a:stretch>
        </p:blipFill>
        <p:spPr>
          <a:xfrm>
            <a:off x="653143" y="843868"/>
            <a:ext cx="10713266" cy="5940733"/>
          </a:xfrm>
          <a:prstGeom prst="rect">
            <a:avLst/>
          </a:prstGeom>
        </p:spPr>
      </p:pic>
    </p:spTree>
    <p:extLst>
      <p:ext uri="{BB962C8B-B14F-4D97-AF65-F5344CB8AC3E}">
        <p14:creationId xmlns:p14="http://schemas.microsoft.com/office/powerpoint/2010/main" val="72220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48-F7AC-5A8E-B07D-8B4782509FDB}"/>
              </a:ext>
            </a:extLst>
          </p:cNvPr>
          <p:cNvSpPr>
            <a:spLocks noGrp="1"/>
          </p:cNvSpPr>
          <p:nvPr>
            <p:ph type="title"/>
          </p:nvPr>
        </p:nvSpPr>
        <p:spPr/>
        <p:txBody>
          <a:bodyPr/>
          <a:lstStyle/>
          <a:p>
            <a:r>
              <a:rPr lang="en-US" dirty="0"/>
              <a:t>Finally…. For Transient Flows, Averaging is Required</a:t>
            </a:r>
          </a:p>
        </p:txBody>
      </p:sp>
      <p:sp>
        <p:nvSpPr>
          <p:cNvPr id="3" name="Slide Number Placeholder 2">
            <a:extLst>
              <a:ext uri="{FF2B5EF4-FFF2-40B4-BE49-F238E27FC236}">
                <a16:creationId xmlns:a16="http://schemas.microsoft.com/office/drawing/2014/main" id="{BDFC2D02-EC54-6F39-8C6F-186ACF6548C4}"/>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53A7C65F-5468-E28C-76FC-D2E317D7D2E0}"/>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t>
            </a:r>
            <a:r>
              <a:rPr lang="en-US" b="1" dirty="0"/>
              <a:t>bane</a:t>
            </a:r>
            <a:r>
              <a:rPr lang="en-US" dirty="0"/>
              <a:t> of turbulent validation: converged statistics require many flow-through times</a:t>
            </a:r>
          </a:p>
          <a:p>
            <a:pPr marL="342900" indent="-342900">
              <a:buFont typeface="Arial" panose="020B0604020202020204" pitchFamily="34" charset="0"/>
              <a:buChar char="•"/>
            </a:pPr>
            <a:r>
              <a:rPr lang="en-US" dirty="0"/>
              <a:t>Statistical convergence of a given simulation may require many flow-through-times; additional source of uncertainty and/or requirement for quantification of solution convergence</a:t>
            </a:r>
          </a:p>
          <a:p>
            <a:endParaRPr lang="en-US" dirty="0"/>
          </a:p>
        </p:txBody>
      </p:sp>
      <p:pic>
        <p:nvPicPr>
          <p:cNvPr id="5" name="Picture 4">
            <a:extLst>
              <a:ext uri="{FF2B5EF4-FFF2-40B4-BE49-F238E27FC236}">
                <a16:creationId xmlns:a16="http://schemas.microsoft.com/office/drawing/2014/main" id="{67A2E889-1347-DC38-7C73-9A63C6363DB4}"/>
              </a:ext>
            </a:extLst>
          </p:cNvPr>
          <p:cNvPicPr>
            <a:picLocks noChangeAspect="1"/>
          </p:cNvPicPr>
          <p:nvPr/>
        </p:nvPicPr>
        <p:blipFill>
          <a:blip r:embed="rId2"/>
          <a:stretch>
            <a:fillRect/>
          </a:stretch>
        </p:blipFill>
        <p:spPr>
          <a:xfrm>
            <a:off x="2923274" y="2481943"/>
            <a:ext cx="6345453" cy="4114800"/>
          </a:xfrm>
          <a:prstGeom prst="rect">
            <a:avLst/>
          </a:prstGeom>
        </p:spPr>
      </p:pic>
    </p:spTree>
    <p:extLst>
      <p:ext uri="{BB962C8B-B14F-4D97-AF65-F5344CB8AC3E}">
        <p14:creationId xmlns:p14="http://schemas.microsoft.com/office/powerpoint/2010/main" val="3931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D2E-72D9-85D3-9512-59A93024A9F3}"/>
              </a:ext>
            </a:extLst>
          </p:cNvPr>
          <p:cNvSpPr>
            <a:spLocks noGrp="1"/>
          </p:cNvSpPr>
          <p:nvPr>
            <p:ph type="title"/>
          </p:nvPr>
        </p:nvSpPr>
        <p:spPr/>
        <p:txBody>
          <a:bodyPr/>
          <a:lstStyle/>
          <a:p>
            <a:r>
              <a:rPr lang="en-US" dirty="0"/>
              <a:t>Essentials of Code Verification: Review</a:t>
            </a:r>
          </a:p>
        </p:txBody>
      </p:sp>
      <p:sp>
        <p:nvSpPr>
          <p:cNvPr id="3" name="Slide Number Placeholder 2">
            <a:extLst>
              <a:ext uri="{FF2B5EF4-FFF2-40B4-BE49-F238E27FC236}">
                <a16:creationId xmlns:a16="http://schemas.microsoft.com/office/drawing/2014/main" id="{F9FEC4E5-3600-7D52-707C-F2E30D12B205}"/>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C2F5E193-DCA0-3A24-E42A-A6F3D452FD17}"/>
              </a:ext>
            </a:extLst>
          </p:cNvPr>
          <p:cNvSpPr>
            <a:spLocks noGrp="1"/>
          </p:cNvSpPr>
          <p:nvPr>
            <p:ph sz="quarter" idx="11"/>
          </p:nvPr>
        </p:nvSpPr>
        <p:spPr>
          <a:xfrm>
            <a:off x="647700" y="1409699"/>
            <a:ext cx="11049000" cy="5187043"/>
          </a:xfrm>
        </p:spPr>
        <p:txBody>
          <a:bodyPr/>
          <a:lstStyle/>
          <a:p>
            <a:r>
              <a:rPr lang="en-US" u="sng" dirty="0"/>
              <a:t>Taxonomy</a:t>
            </a:r>
            <a:r>
              <a:rPr lang="en-US" dirty="0"/>
              <a:t>: One </a:t>
            </a:r>
            <a:r>
              <a:rPr lang="en-US" i="1" dirty="0"/>
              <a:t>verifies</a:t>
            </a:r>
            <a:r>
              <a:rPr lang="en-US" dirty="0"/>
              <a:t> code and </a:t>
            </a:r>
            <a:r>
              <a:rPr lang="en-US" i="1" dirty="0"/>
              <a:t>validates</a:t>
            </a:r>
            <a:r>
              <a:rPr lang="en-US" dirty="0"/>
              <a:t> models</a:t>
            </a:r>
          </a:p>
          <a:p>
            <a:pPr marL="342900" indent="-342900">
              <a:buFont typeface="Arial" panose="020B0604020202020204" pitchFamily="34" charset="0"/>
              <a:buChar char="•"/>
            </a:pPr>
            <a:r>
              <a:rPr lang="en-US" dirty="0"/>
              <a:t>Code verification establishes the numerical accuracy of the underlying discretization for the given partial differential equation set</a:t>
            </a:r>
          </a:p>
          <a:p>
            <a:pPr marL="342900" indent="-342900">
              <a:buFont typeface="Arial" panose="020B0604020202020204" pitchFamily="34" charset="0"/>
              <a:buChar char="•"/>
            </a:pPr>
            <a:r>
              <a:rPr lang="en-US" dirty="0"/>
              <a:t>Code verification seeks to provide the temporal and spatial accuracy of the underlying discretization approach</a:t>
            </a:r>
          </a:p>
          <a:p>
            <a:r>
              <a:rPr lang="en-US" dirty="0"/>
              <a:t>For temporal discretization error,</a:t>
            </a:r>
          </a:p>
          <a:p>
            <a:pPr marL="342900" indent="-342900">
              <a:buFont typeface="Arial" panose="020B0604020202020204" pitchFamily="34" charset="0"/>
              <a:buChar char="•"/>
            </a:pPr>
            <a:r>
              <a:rPr lang="en-US" dirty="0"/>
              <a:t>A two-state Backward Euler time integrator should be first-order in time, specifically the error should scale with </a:t>
            </a:r>
            <a:r>
              <a:rPr lang="en-US" dirty="0">
                <a:latin typeface="symbol" charset="2"/>
              </a:rPr>
              <a:t>D</a:t>
            </a:r>
            <a:r>
              <a:rPr lang="en-US" dirty="0"/>
              <a:t>t</a:t>
            </a:r>
          </a:p>
          <a:p>
            <a:pPr marL="342900" indent="-342900">
              <a:buFont typeface="Arial" panose="020B0604020202020204" pitchFamily="34" charset="0"/>
              <a:buChar char="•"/>
            </a:pPr>
            <a:r>
              <a:rPr lang="en-US" dirty="0"/>
              <a:t>A three-state BDF2 time integrator should scale with </a:t>
            </a:r>
            <a:r>
              <a:rPr lang="en-US" dirty="0">
                <a:latin typeface="symbol" charset="2"/>
              </a:rPr>
              <a:t>D</a:t>
            </a:r>
            <a:r>
              <a:rPr lang="en-US" dirty="0"/>
              <a:t>t</a:t>
            </a:r>
            <a:r>
              <a:rPr lang="en-US" baseline="30000" dirty="0"/>
              <a:t>2</a:t>
            </a:r>
          </a:p>
          <a:p>
            <a:pPr marL="342900" indent="-342900">
              <a:buFont typeface="Arial" panose="020B0604020202020204" pitchFamily="34" charset="0"/>
              <a:buChar char="•"/>
            </a:pPr>
            <a:r>
              <a:rPr lang="en-US" dirty="0"/>
              <a:t>A multi-stake Runge-</a:t>
            </a:r>
            <a:r>
              <a:rPr lang="en-US" dirty="0" err="1"/>
              <a:t>Kutta</a:t>
            </a:r>
            <a:r>
              <a:rPr lang="en-US" dirty="0"/>
              <a:t> schemes can achieve higher-order accuracy</a:t>
            </a:r>
          </a:p>
          <a:p>
            <a:r>
              <a:rPr lang="en-US" dirty="0"/>
              <a:t>For spatial discretization error, </a:t>
            </a:r>
          </a:p>
          <a:p>
            <a:pPr marL="342900" indent="-342900">
              <a:buFont typeface="Arial" panose="020B0604020202020204" pitchFamily="34" charset="0"/>
              <a:buChar char="•"/>
            </a:pPr>
            <a:r>
              <a:rPr lang="en-US" dirty="0"/>
              <a:t>A method is design-order if the observed order of accuracy is </a:t>
            </a:r>
            <a:r>
              <a:rPr lang="en-US" dirty="0">
                <a:latin typeface="symbol" charset="2"/>
              </a:rPr>
              <a:t>D</a:t>
            </a:r>
            <a:r>
              <a:rPr lang="en-US" dirty="0"/>
              <a:t>x</a:t>
            </a:r>
            <a:r>
              <a:rPr lang="en-US" baseline="30000" dirty="0"/>
              <a:t>P+1</a:t>
            </a:r>
            <a:r>
              <a:rPr lang="en-US" dirty="0"/>
              <a:t>, where P is the underlying basis polynomial order</a:t>
            </a:r>
          </a:p>
          <a:p>
            <a:endParaRPr lang="en-US" dirty="0"/>
          </a:p>
        </p:txBody>
      </p:sp>
      <p:sp>
        <p:nvSpPr>
          <p:cNvPr id="5" name="TextBox 4">
            <a:extLst>
              <a:ext uri="{FF2B5EF4-FFF2-40B4-BE49-F238E27FC236}">
                <a16:creationId xmlns:a16="http://schemas.microsoft.com/office/drawing/2014/main" id="{C15FE154-073C-1405-60F3-902789E97B7C}"/>
              </a:ext>
            </a:extLst>
          </p:cNvPr>
          <p:cNvSpPr txBox="1"/>
          <p:nvPr/>
        </p:nvSpPr>
        <p:spPr>
          <a:xfrm>
            <a:off x="257908" y="6166340"/>
            <a:ext cx="0" cy="0"/>
          </a:xfrm>
          <a:prstGeom prst="rect">
            <a:avLst/>
          </a:prstGeom>
        </p:spPr>
        <p:txBody>
          <a:bodyPr vert="horz" wrap="none" lIns="91440" tIns="45720" rIns="91440" bIns="45720" rtlCol="0">
            <a:noAutofit/>
          </a:bodyPr>
          <a:lstStyle/>
          <a:p>
            <a:pPr algn="l"/>
            <a:r>
              <a:rPr lang="en-US" dirty="0"/>
              <a:t>Oberkampf and </a:t>
            </a:r>
            <a:r>
              <a:rPr lang="en-US" dirty="0" err="1"/>
              <a:t>Trucano</a:t>
            </a:r>
            <a:r>
              <a:rPr lang="en-US" dirty="0"/>
              <a:t>, Verification and validation in computational fluid dynamics, Progress in Aerospace Sciences,</a:t>
            </a:r>
          </a:p>
          <a:p>
            <a:pPr algn="l"/>
            <a:r>
              <a:rPr lang="en-US" dirty="0"/>
              <a:t>Volume 38, Issue 3, 2002, https://</a:t>
            </a:r>
            <a:r>
              <a:rPr lang="en-US" dirty="0" err="1"/>
              <a:t>doi.org</a:t>
            </a:r>
            <a:r>
              <a:rPr lang="en-US" dirty="0"/>
              <a:t>/10.1016/S0376-0421(02)00005-2.</a:t>
            </a:r>
          </a:p>
        </p:txBody>
      </p:sp>
    </p:spTree>
    <p:extLst>
      <p:ext uri="{BB962C8B-B14F-4D97-AF65-F5344CB8AC3E}">
        <p14:creationId xmlns:p14="http://schemas.microsoft.com/office/powerpoint/2010/main" val="2511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ED1-1709-C22E-793C-E82B7D7B2B8E}"/>
              </a:ext>
            </a:extLst>
          </p:cNvPr>
          <p:cNvSpPr>
            <a:spLocks noGrp="1"/>
          </p:cNvSpPr>
          <p:nvPr>
            <p:ph type="title"/>
          </p:nvPr>
        </p:nvSpPr>
        <p:spPr/>
        <p:txBody>
          <a:bodyPr/>
          <a:lstStyle/>
          <a:p>
            <a:r>
              <a:rPr lang="en-US" dirty="0"/>
              <a:t>Spatial Code Verification for a low-Mach, Variable-Density Flow</a:t>
            </a:r>
          </a:p>
        </p:txBody>
      </p:sp>
      <p:sp>
        <p:nvSpPr>
          <p:cNvPr id="3" name="Slide Number Placeholder 2">
            <a:extLst>
              <a:ext uri="{FF2B5EF4-FFF2-40B4-BE49-F238E27FC236}">
                <a16:creationId xmlns:a16="http://schemas.microsoft.com/office/drawing/2014/main" id="{17DCB936-2CF1-B0D3-9F71-EA5D3D1392F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549DE35F-762A-DF80-7571-14B7F2C11B55}"/>
              </a:ext>
            </a:extLst>
          </p:cNvPr>
          <p:cNvSpPr>
            <a:spLocks noGrp="1"/>
          </p:cNvSpPr>
          <p:nvPr>
            <p:ph sz="quarter" idx="11"/>
          </p:nvPr>
        </p:nvSpPr>
        <p:spPr>
          <a:xfrm>
            <a:off x="647700" y="1409700"/>
            <a:ext cx="7919772" cy="5398062"/>
          </a:xfrm>
        </p:spPr>
        <p:txBody>
          <a:bodyPr/>
          <a:lstStyle/>
          <a:p>
            <a:pPr marL="342900" indent="-342900">
              <a:buFont typeface="Arial" panose="020B0604020202020204" pitchFamily="34" charset="0"/>
              <a:buChar char="•"/>
            </a:pPr>
            <a:r>
              <a:rPr lang="en-US" dirty="0"/>
              <a:t>Density is a function of static enthalpy transport via the standard ideal gas, </a:t>
            </a:r>
            <a:r>
              <a:rPr lang="en-US" dirty="0">
                <a:latin typeface="symbol" charset="2"/>
              </a:rPr>
              <a:t>r</a:t>
            </a:r>
            <a:r>
              <a:rPr lang="en-US" dirty="0"/>
              <a:t> = f(P,M,R,T)</a:t>
            </a:r>
          </a:p>
          <a:p>
            <a:pPr marL="342900" indent="-342900">
              <a:buFont typeface="Arial" panose="020B0604020202020204" pitchFamily="34" charset="0"/>
              <a:buChar char="•"/>
            </a:pPr>
            <a:r>
              <a:rPr lang="en-US" dirty="0"/>
              <a:t>Temperature range maps to experiment (see below)</a:t>
            </a:r>
          </a:p>
          <a:p>
            <a:pPr marL="342900" indent="-342900">
              <a:buFont typeface="Arial" panose="020B0604020202020204" pitchFamily="34" charset="0"/>
              <a:buChar char="•"/>
            </a:pPr>
            <a:r>
              <a:rPr lang="en-US" dirty="0"/>
              <a:t>Arbitrary buoyancy source term via rotated gravity vector</a:t>
            </a:r>
          </a:p>
          <a:p>
            <a:pPr marL="342900" indent="-342900">
              <a:buFont typeface="Arial" panose="020B0604020202020204" pitchFamily="34" charset="0"/>
              <a:buChar char="•"/>
            </a:pPr>
            <a:r>
              <a:rPr lang="en-US" dirty="0"/>
              <a:t>Collective study now provides confidence in the interplay between numerical and modeling accuracy</a:t>
            </a:r>
          </a:p>
          <a:p>
            <a:endParaRPr lang="en-US" dirty="0"/>
          </a:p>
        </p:txBody>
      </p:sp>
      <p:sp>
        <p:nvSpPr>
          <p:cNvPr id="5" name="TextBox 4">
            <a:extLst>
              <a:ext uri="{FF2B5EF4-FFF2-40B4-BE49-F238E27FC236}">
                <a16:creationId xmlns:a16="http://schemas.microsoft.com/office/drawing/2014/main" id="{CFA75481-DE57-C3E0-71E2-77B9B4310E3F}"/>
              </a:ext>
            </a:extLst>
          </p:cNvPr>
          <p:cNvSpPr txBox="1"/>
          <p:nvPr/>
        </p:nvSpPr>
        <p:spPr>
          <a:xfrm>
            <a:off x="2574722" y="6388607"/>
            <a:ext cx="1417500"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3EFFF944-21F9-DE40-FE3D-2F3362E807B5}"/>
              </a:ext>
            </a:extLst>
          </p:cNvPr>
          <p:cNvSpPr txBox="1"/>
          <p:nvPr/>
        </p:nvSpPr>
        <p:spPr>
          <a:xfrm>
            <a:off x="693342" y="6388607"/>
            <a:ext cx="1477969" cy="369332"/>
          </a:xfrm>
          <a:prstGeom prst="rect">
            <a:avLst/>
          </a:prstGeom>
          <a:noFill/>
        </p:spPr>
        <p:txBody>
          <a:bodyPr wrap="none" rtlCol="0">
            <a:spAutoFit/>
          </a:bodyPr>
          <a:lstStyle/>
          <a:p>
            <a:r>
              <a:rPr lang="en-US"/>
              <a:t>Velocity Mag</a:t>
            </a:r>
            <a:endParaRPr lang="en-US" dirty="0"/>
          </a:p>
        </p:txBody>
      </p:sp>
      <p:pic>
        <p:nvPicPr>
          <p:cNvPr id="7" name="Picture 6" descr="variableDensityMMS_VelocityMag.png">
            <a:extLst>
              <a:ext uri="{FF2B5EF4-FFF2-40B4-BE49-F238E27FC236}">
                <a16:creationId xmlns:a16="http://schemas.microsoft.com/office/drawing/2014/main" id="{209E02CC-A95C-9B14-C0C7-9498B8CD69AC}"/>
              </a:ext>
            </a:extLst>
          </p:cNvPr>
          <p:cNvPicPr>
            <a:picLocks noChangeAspect="1"/>
          </p:cNvPicPr>
          <p:nvPr/>
        </p:nvPicPr>
        <p:blipFill rotWithShape="1">
          <a:blip r:embed="rId2">
            <a:extLst>
              <a:ext uri="{28A0092B-C50C-407E-A947-70E740481C1C}">
                <a14:useLocalDpi xmlns:a14="http://schemas.microsoft.com/office/drawing/2010/main" val="0"/>
              </a:ext>
            </a:extLst>
          </a:blip>
          <a:srcRect r="48476"/>
          <a:stretch/>
        </p:blipFill>
        <p:spPr>
          <a:xfrm>
            <a:off x="252642" y="3719763"/>
            <a:ext cx="2051737" cy="2553481"/>
          </a:xfrm>
          <a:prstGeom prst="rect">
            <a:avLst/>
          </a:prstGeom>
        </p:spPr>
      </p:pic>
      <p:pic>
        <p:nvPicPr>
          <p:cNvPr id="8" name="Picture 7" descr="variableDensityNonIsothermal_Temperature.png">
            <a:extLst>
              <a:ext uri="{FF2B5EF4-FFF2-40B4-BE49-F238E27FC236}">
                <a16:creationId xmlns:a16="http://schemas.microsoft.com/office/drawing/2014/main" id="{A836189C-F9A6-EDEB-1643-BA0612560880}"/>
              </a:ext>
            </a:extLst>
          </p:cNvPr>
          <p:cNvPicPr>
            <a:picLocks noChangeAspect="1"/>
          </p:cNvPicPr>
          <p:nvPr/>
        </p:nvPicPr>
        <p:blipFill rotWithShape="1">
          <a:blip r:embed="rId3">
            <a:extLst>
              <a:ext uri="{28A0092B-C50C-407E-A947-70E740481C1C}">
                <a14:useLocalDpi xmlns:a14="http://schemas.microsoft.com/office/drawing/2010/main" val="0"/>
              </a:ext>
            </a:extLst>
          </a:blip>
          <a:srcRect l="50915"/>
          <a:stretch/>
        </p:blipFill>
        <p:spPr>
          <a:xfrm>
            <a:off x="2303547" y="3719763"/>
            <a:ext cx="1959850" cy="2560320"/>
          </a:xfrm>
          <a:prstGeom prst="rect">
            <a:avLst/>
          </a:prstGeom>
        </p:spPr>
      </p:pic>
      <p:grpSp>
        <p:nvGrpSpPr>
          <p:cNvPr id="9" name="Group 8">
            <a:extLst>
              <a:ext uri="{FF2B5EF4-FFF2-40B4-BE49-F238E27FC236}">
                <a16:creationId xmlns:a16="http://schemas.microsoft.com/office/drawing/2014/main" id="{A63CC770-A911-F32F-EB0D-D72D3547D5E4}"/>
              </a:ext>
            </a:extLst>
          </p:cNvPr>
          <p:cNvGrpSpPr/>
          <p:nvPr/>
        </p:nvGrpSpPr>
        <p:grpSpPr>
          <a:xfrm>
            <a:off x="1695661" y="831487"/>
            <a:ext cx="7596055" cy="468746"/>
            <a:chOff x="165100" y="6095784"/>
            <a:chExt cx="8801100" cy="754182"/>
          </a:xfrm>
        </p:grpSpPr>
        <p:pic>
          <p:nvPicPr>
            <p:cNvPr id="10" name="Picture 9">
              <a:extLst>
                <a:ext uri="{FF2B5EF4-FFF2-40B4-BE49-F238E27FC236}">
                  <a16:creationId xmlns:a16="http://schemas.microsoft.com/office/drawing/2014/main" id="{4A8E6EC5-28B3-0721-B578-985DCB1AB042}"/>
                </a:ext>
              </a:extLst>
            </p:cNvPr>
            <p:cNvPicPr>
              <a:picLocks noChangeAspect="1"/>
            </p:cNvPicPr>
            <p:nvPr/>
          </p:nvPicPr>
          <p:blipFill rotWithShape="1">
            <a:blip r:embed="rId4">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11" name="Picture 10">
              <a:extLst>
                <a:ext uri="{FF2B5EF4-FFF2-40B4-BE49-F238E27FC236}">
                  <a16:creationId xmlns:a16="http://schemas.microsoft.com/office/drawing/2014/main" id="{36C48CE1-55A6-3889-9F77-3C162385D0AA}"/>
                </a:ext>
              </a:extLst>
            </p:cNvPr>
            <p:cNvPicPr>
              <a:picLocks noChangeAspect="1"/>
            </p:cNvPicPr>
            <p:nvPr/>
          </p:nvPicPr>
          <p:blipFill rotWithShape="1">
            <a:blip r:embed="rId5">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12" name="Rectangle 11">
              <a:extLst>
                <a:ext uri="{FF2B5EF4-FFF2-40B4-BE49-F238E27FC236}">
                  <a16:creationId xmlns:a16="http://schemas.microsoft.com/office/drawing/2014/main" id="{EA11341C-5CD2-A8BC-888D-3D84CB0CAD97}"/>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EFE51FA-BEE9-429F-D2D8-C681E9C237D9}"/>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8021321" y="1823396"/>
            <a:ext cx="3345359" cy="3072843"/>
          </a:xfrm>
          <a:prstGeom prst="rect">
            <a:avLst/>
          </a:prstGeom>
        </p:spPr>
      </p:pic>
      <p:sp>
        <p:nvSpPr>
          <p:cNvPr id="14" name="TextBox 13">
            <a:extLst>
              <a:ext uri="{FF2B5EF4-FFF2-40B4-BE49-F238E27FC236}">
                <a16:creationId xmlns:a16="http://schemas.microsoft.com/office/drawing/2014/main" id="{C52F101F-DF09-479D-5831-636C3C980190}"/>
              </a:ext>
            </a:extLst>
          </p:cNvPr>
          <p:cNvSpPr txBox="1"/>
          <p:nvPr/>
        </p:nvSpPr>
        <p:spPr>
          <a:xfrm>
            <a:off x="8299113" y="5128282"/>
            <a:ext cx="2861153" cy="1200329"/>
          </a:xfrm>
          <a:prstGeom prst="rect">
            <a:avLst/>
          </a:prstGeom>
          <a:noFill/>
        </p:spPr>
        <p:txBody>
          <a:bodyPr wrap="square" rtlCol="0">
            <a:spAutoFit/>
          </a:bodyPr>
          <a:lstStyle/>
          <a:p>
            <a:r>
              <a:rPr lang="en-US" dirty="0">
                <a:latin typeface="+mj-lt"/>
              </a:rPr>
              <a:t>See, “Exploring model-form uncertainties in large-eddy simulations”, Domino et al, 2016</a:t>
            </a:r>
          </a:p>
        </p:txBody>
      </p:sp>
      <p:pic>
        <p:nvPicPr>
          <p:cNvPr id="15" name="Picture 4">
            <a:extLst>
              <a:ext uri="{FF2B5EF4-FFF2-40B4-BE49-F238E27FC236}">
                <a16:creationId xmlns:a16="http://schemas.microsoft.com/office/drawing/2014/main" id="{7C6F091B-F13D-10D9-4898-B8826160F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6699" y="4195786"/>
            <a:ext cx="3699294" cy="1749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extLst>
              <a:ext uri="{FF2B5EF4-FFF2-40B4-BE49-F238E27FC236}">
                <a16:creationId xmlns:a16="http://schemas.microsoft.com/office/drawing/2014/main" id="{8A98982C-7253-AECD-A7DE-1FBB69A606CD}"/>
              </a:ext>
            </a:extLst>
          </p:cNvPr>
          <p:cNvSpPr txBox="1"/>
          <p:nvPr/>
        </p:nvSpPr>
        <p:spPr>
          <a:xfrm>
            <a:off x="4638426" y="6388607"/>
            <a:ext cx="4324104" cy="369332"/>
          </a:xfrm>
          <a:prstGeom prst="rect">
            <a:avLst/>
          </a:prstGeom>
          <a:noFill/>
        </p:spPr>
        <p:txBody>
          <a:bodyPr wrap="square" rtlCol="0">
            <a:spAutoFit/>
          </a:bodyPr>
          <a:lstStyle/>
          <a:p>
            <a:r>
              <a:rPr lang="en-US" dirty="0">
                <a:ea typeface="Lucida Sans" charset="0"/>
                <a:cs typeface="Lucida Sans" charset="0"/>
              </a:rPr>
              <a:t>Kearney experimental configuration</a:t>
            </a:r>
          </a:p>
        </p:txBody>
      </p:sp>
    </p:spTree>
    <p:extLst>
      <p:ext uri="{BB962C8B-B14F-4D97-AF65-F5344CB8AC3E}">
        <p14:creationId xmlns:p14="http://schemas.microsoft.com/office/powerpoint/2010/main" val="34043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2F316034-1249-851F-C51E-01647FC25B87}"/>
              </a:ext>
            </a:extLst>
          </p:cNvPr>
          <p:cNvPicPr>
            <a:picLocks noChangeAspect="1"/>
          </p:cNvPicPr>
          <p:nvPr/>
        </p:nvPicPr>
        <p:blipFill>
          <a:blip r:embed="rId4"/>
          <a:stretch>
            <a:fillRect/>
          </a:stretch>
        </p:blipFill>
        <p:spPr>
          <a:xfrm>
            <a:off x="4831866" y="6461437"/>
            <a:ext cx="6527800" cy="317500"/>
          </a:xfrm>
          <a:prstGeom prst="rect">
            <a:avLst/>
          </a:prstGeom>
        </p:spPr>
      </p:pic>
      <p:pic>
        <p:nvPicPr>
          <p:cNvPr id="6" name="Picture 5">
            <a:extLst>
              <a:ext uri="{FF2B5EF4-FFF2-40B4-BE49-F238E27FC236}">
                <a16:creationId xmlns:a16="http://schemas.microsoft.com/office/drawing/2014/main" id="{BA097123-7CF7-02BD-0E90-F4CFBFC1D783}"/>
              </a:ext>
            </a:extLst>
          </p:cNvPr>
          <p:cNvPicPr>
            <a:picLocks noChangeAspect="1"/>
          </p:cNvPicPr>
          <p:nvPr/>
        </p:nvPicPr>
        <p:blipFill>
          <a:blip r:embed="rId5"/>
          <a:stretch>
            <a:fillRect/>
          </a:stretch>
        </p:blipFill>
        <p:spPr>
          <a:xfrm>
            <a:off x="88134" y="5887187"/>
            <a:ext cx="6464300" cy="584200"/>
          </a:xfrm>
          <a:prstGeom prst="rect">
            <a:avLst/>
          </a:prstGeom>
        </p:spPr>
      </p:pic>
    </p:spTree>
    <p:extLst>
      <p:ext uri="{BB962C8B-B14F-4D97-AF65-F5344CB8AC3E}">
        <p14:creationId xmlns:p14="http://schemas.microsoft.com/office/powerpoint/2010/main" val="118854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74E-6ED7-C543-7278-CE8C39E741EA}"/>
              </a:ext>
            </a:extLst>
          </p:cNvPr>
          <p:cNvSpPr>
            <a:spLocks noGrp="1"/>
          </p:cNvSpPr>
          <p:nvPr>
            <p:ph type="title"/>
          </p:nvPr>
        </p:nvSpPr>
        <p:spPr/>
        <p:txBody>
          <a:bodyPr/>
          <a:lstStyle/>
          <a:p>
            <a:r>
              <a:rPr lang="en-US" dirty="0"/>
              <a:t>Review of a Strong V&amp;V Process</a:t>
            </a:r>
          </a:p>
        </p:txBody>
      </p:sp>
      <p:sp>
        <p:nvSpPr>
          <p:cNvPr id="3" name="Slide Number Placeholder 2">
            <a:extLst>
              <a:ext uri="{FF2B5EF4-FFF2-40B4-BE49-F238E27FC236}">
                <a16:creationId xmlns:a16="http://schemas.microsoft.com/office/drawing/2014/main" id="{BE6568D0-74E2-9AD1-F346-551B3341342F}"/>
              </a:ext>
            </a:extLst>
          </p:cNvPr>
          <p:cNvSpPr>
            <a:spLocks noGrp="1"/>
          </p:cNvSpPr>
          <p:nvPr>
            <p:ph type="sldNum" sz="quarter" idx="10"/>
          </p:nvPr>
        </p:nvSpPr>
        <p:spPr/>
        <p:txBody>
          <a:bodyPr/>
          <a:lstStyle/>
          <a:p>
            <a:fld id="{4FAB73BC-B049-4115-A692-8D63A059BFB8}" type="slidenum">
              <a:rPr lang="en-US" smtClean="0"/>
              <a:pPr/>
              <a:t>3</a:t>
            </a:fld>
            <a:endParaRPr lang="en-US" dirty="0"/>
          </a:p>
        </p:txBody>
      </p:sp>
      <p:pic>
        <p:nvPicPr>
          <p:cNvPr id="5" name="Picture 4">
            <a:extLst>
              <a:ext uri="{FF2B5EF4-FFF2-40B4-BE49-F238E27FC236}">
                <a16:creationId xmlns:a16="http://schemas.microsoft.com/office/drawing/2014/main" id="{3DB1F73C-7641-FC83-E418-CC0AD12E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924" y="2400300"/>
            <a:ext cx="2315651" cy="2057400"/>
          </a:xfrm>
          <a:prstGeom prst="rect">
            <a:avLst/>
          </a:prstGeom>
        </p:spPr>
      </p:pic>
      <p:sp>
        <p:nvSpPr>
          <p:cNvPr id="6" name="TextBox 5">
            <a:extLst>
              <a:ext uri="{FF2B5EF4-FFF2-40B4-BE49-F238E27FC236}">
                <a16:creationId xmlns:a16="http://schemas.microsoft.com/office/drawing/2014/main" id="{F38308B9-6E5F-91DA-867C-41C934D9E093}"/>
              </a:ext>
            </a:extLst>
          </p:cNvPr>
          <p:cNvSpPr txBox="1"/>
          <p:nvPr/>
        </p:nvSpPr>
        <p:spPr>
          <a:xfrm>
            <a:off x="1469868" y="639633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7" name="Picture 6">
            <a:extLst>
              <a:ext uri="{FF2B5EF4-FFF2-40B4-BE49-F238E27FC236}">
                <a16:creationId xmlns:a16="http://schemas.microsoft.com/office/drawing/2014/main" id="{6F4BE963-FF94-D8BF-81AE-64408E0A0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954" y="4586231"/>
            <a:ext cx="2315650" cy="2057400"/>
          </a:xfrm>
          <a:prstGeom prst="rect">
            <a:avLst/>
          </a:prstGeom>
        </p:spPr>
      </p:pic>
      <p:sp>
        <p:nvSpPr>
          <p:cNvPr id="9" name="TextBox 8">
            <a:extLst>
              <a:ext uri="{FF2B5EF4-FFF2-40B4-BE49-F238E27FC236}">
                <a16:creationId xmlns:a16="http://schemas.microsoft.com/office/drawing/2014/main" id="{BD68EC37-C9E5-D7CC-D378-015AAF755CBB}"/>
              </a:ext>
            </a:extLst>
          </p:cNvPr>
          <p:cNvSpPr txBox="1"/>
          <p:nvPr/>
        </p:nvSpPr>
        <p:spPr>
          <a:xfrm>
            <a:off x="9546192" y="2385505"/>
            <a:ext cx="1436612" cy="338554"/>
          </a:xfrm>
          <a:prstGeom prst="rect">
            <a:avLst/>
          </a:prstGeom>
          <a:noFill/>
        </p:spPr>
        <p:txBody>
          <a:bodyPr wrap="square" rtlCol="0">
            <a:spAutoFit/>
          </a:bodyPr>
          <a:lstStyle/>
          <a:p>
            <a:r>
              <a:rPr lang="en-US" sz="1600" dirty="0"/>
              <a:t>Structural UQ</a:t>
            </a:r>
          </a:p>
        </p:txBody>
      </p:sp>
      <p:pic>
        <p:nvPicPr>
          <p:cNvPr id="10" name="Picture 9">
            <a:extLst>
              <a:ext uri="{FF2B5EF4-FFF2-40B4-BE49-F238E27FC236}">
                <a16:creationId xmlns:a16="http://schemas.microsoft.com/office/drawing/2014/main" id="{E8BD82BC-27CB-11D9-3DA0-FEE0B337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934" y="330513"/>
            <a:ext cx="2698133" cy="2057400"/>
          </a:xfrm>
          <a:prstGeom prst="rect">
            <a:avLst/>
          </a:prstGeom>
        </p:spPr>
      </p:pic>
      <p:sp>
        <p:nvSpPr>
          <p:cNvPr id="11" name="TextBox 10">
            <a:extLst>
              <a:ext uri="{FF2B5EF4-FFF2-40B4-BE49-F238E27FC236}">
                <a16:creationId xmlns:a16="http://schemas.microsoft.com/office/drawing/2014/main" id="{87CF0E49-FC5B-EC73-BBAA-9A86EE0F8358}"/>
              </a:ext>
            </a:extLst>
          </p:cNvPr>
          <p:cNvSpPr txBox="1"/>
          <p:nvPr/>
        </p:nvSpPr>
        <p:spPr>
          <a:xfrm>
            <a:off x="9599463" y="383025"/>
            <a:ext cx="1454244" cy="584775"/>
          </a:xfrm>
          <a:prstGeom prst="rect">
            <a:avLst/>
          </a:prstGeom>
          <a:noFill/>
        </p:spPr>
        <p:txBody>
          <a:bodyPr wrap="square" rtlCol="0">
            <a:spAutoFit/>
          </a:bodyPr>
          <a:lstStyle/>
          <a:p>
            <a:r>
              <a:rPr lang="en-US" sz="1600" dirty="0"/>
              <a:t>Numerical UQ</a:t>
            </a:r>
          </a:p>
        </p:txBody>
      </p:sp>
      <p:sp>
        <p:nvSpPr>
          <p:cNvPr id="12" name="TextBox 11">
            <a:extLst>
              <a:ext uri="{FF2B5EF4-FFF2-40B4-BE49-F238E27FC236}">
                <a16:creationId xmlns:a16="http://schemas.microsoft.com/office/drawing/2014/main" id="{B201AF92-0EF4-9C12-66A1-2B5CCAC946B9}"/>
              </a:ext>
            </a:extLst>
          </p:cNvPr>
          <p:cNvSpPr txBox="1"/>
          <p:nvPr/>
        </p:nvSpPr>
        <p:spPr>
          <a:xfrm>
            <a:off x="9706117" y="4549053"/>
            <a:ext cx="1347590" cy="338554"/>
          </a:xfrm>
          <a:prstGeom prst="rect">
            <a:avLst/>
          </a:prstGeom>
          <a:noFill/>
        </p:spPr>
        <p:txBody>
          <a:bodyPr wrap="square" rtlCol="0">
            <a:spAutoFit/>
          </a:bodyPr>
          <a:lstStyle/>
          <a:p>
            <a:r>
              <a:rPr lang="en-US" sz="1600" dirty="0"/>
              <a:t>Physics UQ</a:t>
            </a:r>
          </a:p>
        </p:txBody>
      </p:sp>
      <p:sp>
        <p:nvSpPr>
          <p:cNvPr id="13" name="TextBox 12">
            <a:extLst>
              <a:ext uri="{FF2B5EF4-FFF2-40B4-BE49-F238E27FC236}">
                <a16:creationId xmlns:a16="http://schemas.microsoft.com/office/drawing/2014/main" id="{86D85431-41A5-2F98-05AE-5F40A283EC9E}"/>
              </a:ext>
            </a:extLst>
          </p:cNvPr>
          <p:cNvSpPr txBox="1"/>
          <p:nvPr/>
        </p:nvSpPr>
        <p:spPr>
          <a:xfrm>
            <a:off x="138033" y="5985010"/>
            <a:ext cx="2045753" cy="338554"/>
          </a:xfrm>
          <a:prstGeom prst="rect">
            <a:avLst/>
          </a:prstGeom>
          <a:noFill/>
        </p:spPr>
        <p:txBody>
          <a:bodyPr wrap="none" rtlCol="0">
            <a:spAutoFit/>
          </a:bodyPr>
          <a:lstStyle/>
          <a:p>
            <a:r>
              <a:rPr lang="en-US" sz="1600" dirty="0"/>
              <a:t>Non-isothermal MMS</a:t>
            </a:r>
          </a:p>
        </p:txBody>
      </p:sp>
      <p:sp>
        <p:nvSpPr>
          <p:cNvPr id="19" name="Content Placeholder 2">
            <a:extLst>
              <a:ext uri="{FF2B5EF4-FFF2-40B4-BE49-F238E27FC236}">
                <a16:creationId xmlns:a16="http://schemas.microsoft.com/office/drawing/2014/main" id="{9EA80BF5-C529-1035-9361-6A352C9BE77F}"/>
              </a:ext>
            </a:extLst>
          </p:cNvPr>
          <p:cNvSpPr txBox="1">
            <a:spLocks/>
          </p:cNvSpPr>
          <p:nvPr/>
        </p:nvSpPr>
        <p:spPr>
          <a:xfrm>
            <a:off x="720647" y="1058529"/>
            <a:ext cx="8283319" cy="5538214"/>
          </a:xfrm>
          <a:prstGeom prst="rect">
            <a:avLst/>
          </a:prstGeom>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0" dirty="0"/>
              <a:t>Establish a sound LES-based V&amp;V process (with uncertainty quantification) that includes the following attributes:</a:t>
            </a:r>
          </a:p>
          <a:p>
            <a:pPr marL="342900" indent="-342900">
              <a:buFont typeface="Arial" panose="020B0604020202020204" pitchFamily="34" charset="0"/>
              <a:buChar char="•"/>
            </a:pPr>
            <a:r>
              <a:rPr lang="en-US" kern="0" dirty="0"/>
              <a:t>Phenomena Identification and Ranking (PIRT)</a:t>
            </a:r>
          </a:p>
          <a:p>
            <a:pPr marL="342900" indent="-342900">
              <a:buFont typeface="Arial" panose="020B0604020202020204" pitchFamily="34" charset="0"/>
              <a:buChar char="•"/>
            </a:pPr>
            <a:r>
              <a:rPr lang="en-US" kern="0" dirty="0"/>
              <a:t>Code and solution verification (numerical error, </a:t>
            </a:r>
            <a:r>
              <a:rPr lang="en-US" kern="0" dirty="0">
                <a:sym typeface="Symbol" panose="05050102010706020507" pitchFamily="18" charset="2"/>
              </a:rPr>
              <a:t></a:t>
            </a:r>
            <a:r>
              <a:rPr lang="en-US" kern="0" baseline="-25000" dirty="0">
                <a:sym typeface="Symbol" panose="05050102010706020507" pitchFamily="18" charset="2"/>
              </a:rPr>
              <a:t>numerical</a:t>
            </a:r>
            <a:r>
              <a:rPr lang="en-US" kern="0" dirty="0">
                <a:sym typeface="Symbol" panose="05050102010706020507" pitchFamily="18" charset="2"/>
              </a:rPr>
              <a:t>)</a:t>
            </a:r>
            <a:endParaRPr lang="en-US" kern="0" baseline="-25000" dirty="0"/>
          </a:p>
          <a:p>
            <a:pPr marL="342900" indent="-342900">
              <a:buFont typeface="Arial" panose="020B0604020202020204" pitchFamily="34" charset="0"/>
              <a:buChar char="•"/>
            </a:pPr>
            <a:r>
              <a:rPr lang="en-US" kern="0" dirty="0"/>
              <a:t>Validation including solution sensitivity to model inputs (</a:t>
            </a:r>
            <a:r>
              <a:rPr lang="en-US" kern="0" dirty="0">
                <a:sym typeface="Symbol" panose="05050102010706020507" pitchFamily="18" charset="2"/>
              </a:rPr>
              <a:t></a:t>
            </a:r>
            <a:r>
              <a:rPr lang="en-US" kern="0" baseline="-25000" dirty="0">
                <a:sym typeface="Symbol" panose="05050102010706020507" pitchFamily="18" charset="2"/>
              </a:rPr>
              <a:t>input</a:t>
            </a:r>
            <a:r>
              <a:rPr lang="en-US" kern="0" dirty="0"/>
              <a:t>)</a:t>
            </a:r>
          </a:p>
          <a:p>
            <a:pPr marL="342900" indent="-342900">
              <a:buFont typeface="Arial" panose="020B0604020202020204" pitchFamily="34" charset="0"/>
              <a:buChar char="•"/>
            </a:pPr>
            <a:r>
              <a:rPr lang="en-US" kern="0" dirty="0"/>
              <a:t>Structural uncertainty (model form error, </a:t>
            </a:r>
            <a:r>
              <a:rPr lang="en-US" kern="0" dirty="0">
                <a:sym typeface="Symbol" panose="05050102010706020507" pitchFamily="18" charset="2"/>
              </a:rPr>
              <a:t></a:t>
            </a:r>
            <a:r>
              <a:rPr lang="en-US" kern="0" baseline="-25000" dirty="0">
                <a:sym typeface="Symbol" panose="05050102010706020507" pitchFamily="18" charset="2"/>
              </a:rPr>
              <a:t>model</a:t>
            </a:r>
            <a:r>
              <a:rPr lang="en-US" kern="0" dirty="0"/>
              <a:t>)</a:t>
            </a:r>
          </a:p>
          <a:p>
            <a:pPr marL="342900" indent="-342900">
              <a:buFont typeface="Arial" panose="020B0604020202020204" pitchFamily="34" charset="0"/>
              <a:buChar char="•"/>
            </a:pPr>
            <a:r>
              <a:rPr lang="en-US" kern="0" dirty="0"/>
              <a:t>Physics assumptions (your conceptual model)</a:t>
            </a:r>
          </a:p>
          <a:p>
            <a:endParaRPr lang="en-US" sz="1800" dirty="0"/>
          </a:p>
        </p:txBody>
      </p:sp>
      <p:pic>
        <p:nvPicPr>
          <p:cNvPr id="20" name="Picture 19">
            <a:extLst>
              <a:ext uri="{FF2B5EF4-FFF2-40B4-BE49-F238E27FC236}">
                <a16:creationId xmlns:a16="http://schemas.microsoft.com/office/drawing/2014/main" id="{57BAB1C6-1361-D703-B295-55CC68053FF8}"/>
              </a:ext>
            </a:extLst>
          </p:cNvPr>
          <p:cNvPicPr>
            <a:picLocks noChangeAspect="1"/>
          </p:cNvPicPr>
          <p:nvPr/>
        </p:nvPicPr>
        <p:blipFill rotWithShape="1">
          <a:blip r:embed="rId5">
            <a:extLst>
              <a:ext uri="{28A0092B-C50C-407E-A947-70E740481C1C}">
                <a14:useLocalDpi xmlns:a14="http://schemas.microsoft.com/office/drawing/2010/main" val="0"/>
              </a:ext>
            </a:extLst>
          </a:blip>
          <a:srcRect r="4074" b="3014"/>
          <a:stretch/>
        </p:blipFill>
        <p:spPr>
          <a:xfrm>
            <a:off x="77021" y="3839577"/>
            <a:ext cx="2219253" cy="1995378"/>
          </a:xfrm>
          <a:prstGeom prst="rect">
            <a:avLst/>
          </a:prstGeom>
        </p:spPr>
      </p:pic>
      <p:pic>
        <p:nvPicPr>
          <p:cNvPr id="21" name="Picture 20">
            <a:extLst>
              <a:ext uri="{FF2B5EF4-FFF2-40B4-BE49-F238E27FC236}">
                <a16:creationId xmlns:a16="http://schemas.microsoft.com/office/drawing/2014/main" id="{7B5DAE3A-73D0-5B16-9AD7-78D63B27D4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7443" y="4126925"/>
            <a:ext cx="3786230" cy="2105950"/>
          </a:xfrm>
          <a:prstGeom prst="rect">
            <a:avLst/>
          </a:prstGeom>
        </p:spPr>
      </p:pic>
      <p:sp>
        <p:nvSpPr>
          <p:cNvPr id="23" name="Rectangle 22">
            <a:extLst>
              <a:ext uri="{FF2B5EF4-FFF2-40B4-BE49-F238E27FC236}">
                <a16:creationId xmlns:a16="http://schemas.microsoft.com/office/drawing/2014/main" id="{FC3B7C1F-02AF-FF0F-EC7A-C8299ABA1490}"/>
              </a:ext>
            </a:extLst>
          </p:cNvPr>
          <p:cNvSpPr/>
          <p:nvPr/>
        </p:nvSpPr>
        <p:spPr>
          <a:xfrm>
            <a:off x="6234540" y="4242556"/>
            <a:ext cx="2581102" cy="1892801"/>
          </a:xfrm>
          <a:prstGeom prst="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 of error and uncertainty in simulation</a:t>
            </a:r>
          </a:p>
          <a:p>
            <a:pPr algn="ctr"/>
            <a:endParaRPr lang="en-US" dirty="0"/>
          </a:p>
          <a:p>
            <a:pPr algn="ctr"/>
            <a:r>
              <a:rPr lang="en-US" sz="1800" kern="0" dirty="0">
                <a:sym typeface="Symbol" panose="05050102010706020507" pitchFamily="18" charset="2"/>
              </a:rPr>
              <a:t></a:t>
            </a:r>
            <a:r>
              <a:rPr lang="en-US" sz="1800" kern="0" baseline="-25000" dirty="0">
                <a:sym typeface="Symbol" panose="05050102010706020507" pitchFamily="18" charset="2"/>
              </a:rPr>
              <a:t>numerical</a:t>
            </a:r>
            <a:r>
              <a:rPr lang="en-US" sz="1800" kern="0" dirty="0">
                <a:sym typeface="Symbol" panose="05050102010706020507" pitchFamily="18" charset="2"/>
              </a:rPr>
              <a:t> , </a:t>
            </a:r>
            <a:r>
              <a:rPr lang="en-US" sz="1800" kern="0" baseline="-25000" dirty="0">
                <a:sym typeface="Symbol" panose="05050102010706020507" pitchFamily="18" charset="2"/>
              </a:rPr>
              <a:t>input </a:t>
            </a:r>
            <a:r>
              <a:rPr lang="en-US" sz="1800" kern="0" dirty="0">
                <a:sym typeface="Symbol" panose="05050102010706020507" pitchFamily="18" charset="2"/>
              </a:rPr>
              <a:t>, </a:t>
            </a:r>
            <a:r>
              <a:rPr lang="en-US" sz="1800" kern="0" baseline="-25000" dirty="0">
                <a:sym typeface="Symbol" panose="05050102010706020507" pitchFamily="18" charset="2"/>
              </a:rPr>
              <a:t>model</a:t>
            </a:r>
            <a:endParaRPr lang="en-US" dirty="0"/>
          </a:p>
        </p:txBody>
      </p:sp>
      <p:sp>
        <p:nvSpPr>
          <p:cNvPr id="15" name="Left Brace 14">
            <a:extLst>
              <a:ext uri="{FF2B5EF4-FFF2-40B4-BE49-F238E27FC236}">
                <a16:creationId xmlns:a16="http://schemas.microsoft.com/office/drawing/2014/main" id="{E3F109B3-0A65-3A27-FE52-2846014EE134}"/>
              </a:ext>
            </a:extLst>
          </p:cNvPr>
          <p:cNvSpPr/>
          <p:nvPr/>
        </p:nvSpPr>
        <p:spPr>
          <a:xfrm>
            <a:off x="858215" y="4622683"/>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981FCD-D1B7-5E08-AD31-05BEF0071366}"/>
              </a:ext>
            </a:extLst>
          </p:cNvPr>
          <p:cNvSpPr txBox="1"/>
          <p:nvPr/>
        </p:nvSpPr>
        <p:spPr>
          <a:xfrm>
            <a:off x="977303" y="470612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spTree>
    <p:extLst>
      <p:ext uri="{BB962C8B-B14F-4D97-AF65-F5344CB8AC3E}">
        <p14:creationId xmlns:p14="http://schemas.microsoft.com/office/powerpoint/2010/main" val="31662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27111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Consistent vs Lumped Mass Matrix</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0" indent="0">
              <a:buNone/>
            </a:pPr>
            <a:r>
              <a:rPr lang="en-US" u="sng" kern="0" dirty="0"/>
              <a:t>Goal</a:t>
            </a:r>
            <a:r>
              <a:rPr lang="en-US" kern="0" dirty="0"/>
              <a:t>: Explore the time accuracy of the consistent mass matrix approach on a structured mesh </a:t>
            </a:r>
          </a:p>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2"/>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2"/>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2"/>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3"/>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pic>
        <p:nvPicPr>
          <p:cNvPr id="11" name="Picture 10">
            <a:extLst>
              <a:ext uri="{FF2B5EF4-FFF2-40B4-BE49-F238E27FC236}">
                <a16:creationId xmlns:a16="http://schemas.microsoft.com/office/drawing/2014/main" id="{0BBDC843-0D1A-7A6F-3429-66F98D8DF8AC}"/>
              </a:ext>
            </a:extLst>
          </p:cNvPr>
          <p:cNvPicPr>
            <a:picLocks noChangeAspect="1"/>
          </p:cNvPicPr>
          <p:nvPr/>
        </p:nvPicPr>
        <p:blipFill>
          <a:blip r:embed="rId4"/>
          <a:stretch>
            <a:fillRect/>
          </a:stretch>
        </p:blipFill>
        <p:spPr>
          <a:xfrm>
            <a:off x="1874464" y="2642376"/>
            <a:ext cx="2909911" cy="2626318"/>
          </a:xfrm>
          <a:prstGeom prst="rect">
            <a:avLst/>
          </a:prstGeom>
        </p:spPr>
      </p:pic>
    </p:spTree>
    <p:extLst>
      <p:ext uri="{BB962C8B-B14F-4D97-AF65-F5344CB8AC3E}">
        <p14:creationId xmlns:p14="http://schemas.microsoft.com/office/powerpoint/2010/main" val="381109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171063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6FDE-2B5B-DB57-B074-800F0B0E3A4A}"/>
              </a:ext>
            </a:extLst>
          </p:cNvPr>
          <p:cNvSpPr>
            <a:spLocks noGrp="1"/>
          </p:cNvSpPr>
          <p:nvPr>
            <p:ph type="title"/>
          </p:nvPr>
        </p:nvSpPr>
        <p:spPr/>
        <p:txBody>
          <a:bodyPr/>
          <a:lstStyle/>
          <a:p>
            <a:r>
              <a:rPr lang="en-US" dirty="0"/>
              <a:t>Code or Conceptual Error? Part 2: Boundary Conditions</a:t>
            </a:r>
          </a:p>
        </p:txBody>
      </p:sp>
      <p:sp>
        <p:nvSpPr>
          <p:cNvPr id="3" name="Slide Number Placeholder 2">
            <a:extLst>
              <a:ext uri="{FF2B5EF4-FFF2-40B4-BE49-F238E27FC236}">
                <a16:creationId xmlns:a16="http://schemas.microsoft.com/office/drawing/2014/main" id="{AFAF3CA9-00D2-E10F-746C-D2CA3FAA5C13}"/>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C434D147-3C3F-5513-F0B7-CED1DB6428F0}"/>
              </a:ext>
            </a:extLst>
          </p:cNvPr>
          <p:cNvSpPr>
            <a:spLocks noGrp="1"/>
          </p:cNvSpPr>
          <p:nvPr>
            <p:ph sz="quarter" idx="11"/>
          </p:nvPr>
        </p:nvSpPr>
        <p:spPr>
          <a:xfrm>
            <a:off x="647700" y="1409700"/>
            <a:ext cx="6222023" cy="5426812"/>
          </a:xfrm>
        </p:spPr>
        <p:txBody>
          <a:bodyPr/>
          <a:lstStyle/>
          <a:p>
            <a:r>
              <a:rPr lang="en-US" u="sng" kern="0" dirty="0"/>
              <a:t>Case Study</a:t>
            </a:r>
            <a:r>
              <a:rPr lang="en-US" kern="0" dirty="0"/>
              <a:t>: Using the </a:t>
            </a:r>
            <a:r>
              <a:rPr lang="en-US" kern="0" dirty="0" err="1"/>
              <a:t>convecting</a:t>
            </a:r>
            <a:r>
              <a:rPr lang="en-US" kern="0" dirty="0"/>
              <a:t> Taylor Vortex case, explore boundary conditions</a:t>
            </a:r>
          </a:p>
          <a:p>
            <a:pPr marL="342900" indent="-342900">
              <a:buFont typeface="Arial" panose="020B0604020202020204" pitchFamily="34" charset="0"/>
              <a:buChar char="•"/>
            </a:pPr>
            <a:r>
              <a:rPr lang="en-US" u="sng" kern="0" dirty="0"/>
              <a:t>Choice 1</a:t>
            </a:r>
            <a:r>
              <a:rPr lang="en-US" kern="0" dirty="0"/>
              <a:t>: Periodic with specified initial condition</a:t>
            </a:r>
          </a:p>
          <a:p>
            <a:pPr marL="726948" lvl="1" indent="-342900">
              <a:buFont typeface="Arial" panose="020B0604020202020204" pitchFamily="34" charset="0"/>
              <a:buChar char="•"/>
            </a:pPr>
            <a:r>
              <a:rPr lang="en-US" kern="0" dirty="0"/>
              <a:t>Requires no formal boundary conditions</a:t>
            </a:r>
          </a:p>
          <a:p>
            <a:pPr marL="342900" indent="-342900">
              <a:buFont typeface="Arial" panose="020B0604020202020204" pitchFamily="34" charset="0"/>
              <a:buChar char="•"/>
            </a:pPr>
            <a:r>
              <a:rPr lang="en-US" u="sng" kern="0" dirty="0"/>
              <a:t>Choice 2</a:t>
            </a:r>
            <a:r>
              <a:rPr lang="en-US" kern="0" dirty="0"/>
              <a:t>: Inflow</a:t>
            </a:r>
          </a:p>
          <a:p>
            <a:pPr marL="726948" lvl="1" indent="-342900">
              <a:buFont typeface="Arial" panose="020B0604020202020204" pitchFamily="34" charset="0"/>
              <a:buChar char="•"/>
            </a:pPr>
            <a:r>
              <a:rPr lang="en-US" kern="0" dirty="0"/>
              <a:t>Easy, velocity is specified as a Dirichlet</a:t>
            </a:r>
          </a:p>
          <a:p>
            <a:pPr marL="342900" indent="-342900">
              <a:buFont typeface="Arial" panose="020B0604020202020204" pitchFamily="34" charset="0"/>
              <a:buChar char="•"/>
            </a:pPr>
            <a:r>
              <a:rPr lang="en-US" kern="0" dirty="0"/>
              <a:t>What about pressure? The default approach is to assume a zero normal pressure gradient (no-op) – similar to what would be found at a wall</a:t>
            </a:r>
          </a:p>
          <a:p>
            <a:pPr marL="342900" indent="-342900">
              <a:buFont typeface="Arial" panose="020B0604020202020204" pitchFamily="34" charset="0"/>
              <a:buChar char="•"/>
            </a:pPr>
            <a:r>
              <a:rPr lang="en-US" kern="0" dirty="0"/>
              <a:t>A notion of a “spurious numerical boundary layer” (</a:t>
            </a:r>
            <a:r>
              <a:rPr lang="en-US" kern="0" dirty="0" err="1"/>
              <a:t>Gresho</a:t>
            </a:r>
            <a:r>
              <a:rPr lang="en-US" kern="0" dirty="0"/>
              <a:t>, 1995) shows a characteristic length </a:t>
            </a:r>
            <a:r>
              <a:rPr lang="en-US" kern="0" dirty="0">
                <a:latin typeface="Symbol" pitchFamily="2" charset="2"/>
              </a:rPr>
              <a:t>d</a:t>
            </a:r>
            <a:r>
              <a:rPr lang="en-US" kern="0" dirty="0"/>
              <a:t> ~ sqrt(</a:t>
            </a:r>
            <a:r>
              <a:rPr lang="en-US" kern="0" dirty="0" err="1">
                <a:latin typeface="Symbol" pitchFamily="2" charset="2"/>
              </a:rPr>
              <a:t>nD</a:t>
            </a:r>
            <a:r>
              <a:rPr lang="en-US" kern="0" dirty="0" err="1"/>
              <a:t>t</a:t>
            </a:r>
            <a:r>
              <a:rPr lang="en-US" kern="0" dirty="0"/>
              <a:t>) error</a:t>
            </a:r>
          </a:p>
          <a:p>
            <a:pPr marL="342900" indent="-342900">
              <a:buFont typeface="Arial" panose="020B0604020202020204" pitchFamily="34" charset="0"/>
              <a:buChar char="•"/>
            </a:pPr>
            <a:r>
              <a:rPr lang="en-US" kern="0" dirty="0"/>
              <a:t>We also need to make sure that we are adequately converging the nonlinear system within the time step</a:t>
            </a:r>
            <a:endParaRPr lang="en-US" dirty="0"/>
          </a:p>
          <a:p>
            <a:endParaRPr lang="en-US" dirty="0"/>
          </a:p>
        </p:txBody>
      </p:sp>
      <p:pic>
        <p:nvPicPr>
          <p:cNvPr id="5" name="Picture 4">
            <a:extLst>
              <a:ext uri="{FF2B5EF4-FFF2-40B4-BE49-F238E27FC236}">
                <a16:creationId xmlns:a16="http://schemas.microsoft.com/office/drawing/2014/main" id="{C17AC730-7EA6-FE0B-9994-DED7F1AB5EB4}"/>
              </a:ext>
            </a:extLst>
          </p:cNvPr>
          <p:cNvPicPr>
            <a:picLocks noChangeAspect="1"/>
          </p:cNvPicPr>
          <p:nvPr/>
        </p:nvPicPr>
        <p:blipFill>
          <a:blip r:embed="rId2"/>
          <a:stretch>
            <a:fillRect/>
          </a:stretch>
        </p:blipFill>
        <p:spPr>
          <a:xfrm>
            <a:off x="7247454" y="799845"/>
            <a:ext cx="3990703" cy="5943600"/>
          </a:xfrm>
          <a:prstGeom prst="rect">
            <a:avLst/>
          </a:prstGeom>
        </p:spPr>
      </p:pic>
      <p:pic>
        <p:nvPicPr>
          <p:cNvPr id="6" name="Picture 5">
            <a:extLst>
              <a:ext uri="{FF2B5EF4-FFF2-40B4-BE49-F238E27FC236}">
                <a16:creationId xmlns:a16="http://schemas.microsoft.com/office/drawing/2014/main" id="{571B978E-EE7D-2203-242A-19DA8B2B1CD7}"/>
              </a:ext>
            </a:extLst>
          </p:cNvPr>
          <p:cNvPicPr>
            <a:picLocks noChangeAspect="1"/>
          </p:cNvPicPr>
          <p:nvPr/>
        </p:nvPicPr>
        <p:blipFill>
          <a:blip r:embed="rId3"/>
          <a:stretch>
            <a:fillRect/>
          </a:stretch>
        </p:blipFill>
        <p:spPr>
          <a:xfrm>
            <a:off x="8366582" y="4844143"/>
            <a:ext cx="1616196" cy="1458685"/>
          </a:xfrm>
          <a:prstGeom prst="rect">
            <a:avLst/>
          </a:prstGeom>
        </p:spPr>
      </p:pic>
    </p:spTree>
    <p:extLst>
      <p:ext uri="{BB962C8B-B14F-4D97-AF65-F5344CB8AC3E}">
        <p14:creationId xmlns:p14="http://schemas.microsoft.com/office/powerpoint/2010/main" val="25794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4BEE-D0BA-CF68-8F42-BDA374FA7FFF}"/>
              </a:ext>
            </a:extLst>
          </p:cNvPr>
          <p:cNvSpPr>
            <a:spLocks noGrp="1"/>
          </p:cNvSpPr>
          <p:nvPr>
            <p:ph type="title"/>
          </p:nvPr>
        </p:nvSpPr>
        <p:spPr/>
        <p:txBody>
          <a:bodyPr/>
          <a:lstStyle/>
          <a:p>
            <a:r>
              <a:rPr lang="en-US" dirty="0"/>
              <a:t>Spatial Verification Process</a:t>
            </a:r>
          </a:p>
        </p:txBody>
      </p:sp>
      <p:sp>
        <p:nvSpPr>
          <p:cNvPr id="3" name="Slide Number Placeholder 2">
            <a:extLst>
              <a:ext uri="{FF2B5EF4-FFF2-40B4-BE49-F238E27FC236}">
                <a16:creationId xmlns:a16="http://schemas.microsoft.com/office/drawing/2014/main" id="{5D749809-30E4-4FC6-2926-575A90FEFEF7}"/>
              </a:ext>
            </a:extLst>
          </p:cNvPr>
          <p:cNvSpPr>
            <a:spLocks noGrp="1"/>
          </p:cNvSpPr>
          <p:nvPr>
            <p:ph type="sldNum" sz="quarter" idx="10"/>
          </p:nvPr>
        </p:nvSpPr>
        <p:spPr/>
        <p:txBody>
          <a:bodyPr/>
          <a:lstStyle/>
          <a:p>
            <a:fld id="{4FAB73BC-B049-4115-A692-8D63A059BFB8}" type="slidenum">
              <a:rPr lang="en-US" smtClean="0"/>
              <a:pPr/>
              <a:t>8</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DD5428-CF0A-FE30-673D-A90480A749B1}"/>
                  </a:ext>
                </a:extLst>
              </p:cNvPr>
              <p:cNvSpPr>
                <a:spLocks noGrp="1"/>
              </p:cNvSpPr>
              <p:nvPr>
                <p:ph sz="quarter" idx="11"/>
              </p:nvPr>
            </p:nvSpPr>
            <p:spPr>
              <a:xfrm>
                <a:off x="647700" y="1409700"/>
                <a:ext cx="11049000" cy="5342792"/>
              </a:xfrm>
            </p:spPr>
            <p:txBody>
              <a:bodyPr>
                <a:noAutofit/>
              </a:bodyPr>
              <a:lstStyle/>
              <a:p>
                <a:pPr marL="11113" indent="0">
                  <a:buNone/>
                </a:pPr>
                <a:r>
                  <a:rPr lang="en-US" u="sng" dirty="0"/>
                  <a:t>Process</a:t>
                </a:r>
                <a:r>
                  <a:rPr lang="en-US" dirty="0"/>
                  <a:t>: </a:t>
                </a:r>
              </a:p>
              <a:p>
                <a:pPr marL="354013" indent="-342900">
                  <a:buFont typeface="+mj-lt"/>
                  <a:buAutoNum type="arabicPeriod"/>
                </a:pPr>
                <a:r>
                  <a:rPr lang="en-US" dirty="0"/>
                  <a:t>Start with a mesh of given resolution, </a:t>
                </a:r>
                <a:r>
                  <a:rPr lang="en-US" dirty="0" err="1">
                    <a:latin typeface="Symbol" pitchFamily="2" charset="2"/>
                  </a:rPr>
                  <a:t>D</a:t>
                </a:r>
                <a:r>
                  <a:rPr lang="en-US" dirty="0" err="1"/>
                  <a:t>x</a:t>
                </a:r>
                <a:r>
                  <a:rPr lang="en-US" baseline="-25000" dirty="0" err="1"/>
                  <a:t>o</a:t>
                </a:r>
                <a:r>
                  <a:rPr lang="en-US" dirty="0"/>
                  <a:t>, or a given total node/cell-centered, etc. count, N</a:t>
                </a:r>
              </a:p>
              <a:p>
                <a:pPr marL="354013" indent="-342900">
                  <a:buFont typeface="+mj-lt"/>
                  <a:buAutoNum type="arabicPeriod"/>
                </a:pPr>
                <a:r>
                  <a:rPr lang="en-US" dirty="0"/>
                  <a:t>Refine the mesh, uniformly, i.e., h-refinement or in polynomial order, p-refinement</a:t>
                </a:r>
              </a:p>
              <a:p>
                <a:pPr marL="354013" indent="-342900">
                  <a:buFont typeface="+mj-lt"/>
                  <a:buAutoNum type="arabicPeriod"/>
                </a:pPr>
                <a:r>
                  <a:rPr lang="en-US" dirty="0"/>
                  <a:t>Run the series of refinement/promoted meshes and compute an </a:t>
                </a:r>
                <a:r>
                  <a:rPr lang="en-US" u="sng" dirty="0"/>
                  <a:t>integrated</a:t>
                </a:r>
                <a:r>
                  <a:rPr lang="en-US" dirty="0"/>
                  <a:t> norm over the domain,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for example, below shown to be based on a nodal DOF prediction,</a:t>
                </a:r>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r>
                  <a:rPr lang="en-US" dirty="0"/>
                  <a:t>Evaluate error relative to what the precise solution  think it should be</a:t>
                </a:r>
              </a:p>
              <a:p>
                <a:pPr marL="573452" lvl="1" indent="-342900">
                  <a:buFont typeface="Arial" panose="020B0604020202020204" pitchFamily="34" charset="0"/>
                  <a:buChar char="•"/>
                </a:pPr>
                <a:r>
                  <a:rPr lang="en-US" sz="2000" dirty="0"/>
                  <a:t>Generally easiest to observe the magnitude of reduction</a:t>
                </a:r>
              </a:p>
              <a:p>
                <a:pPr marL="573452" lvl="1" indent="-342900">
                  <a:buFont typeface="Arial" panose="020B0604020202020204" pitchFamily="34" charset="0"/>
                  <a:buChar char="•"/>
                </a:pPr>
                <a:r>
                  <a:rPr lang="en-US" sz="2000" dirty="0"/>
                  <a:t>For example, </a:t>
                </a:r>
                <a14:m>
                  <m:oMath xmlns:m="http://schemas.openxmlformats.org/officeDocument/2006/math">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rPr>
                          <m:t>2</m:t>
                        </m:r>
                      </m:den>
                    </m:f>
                  </m:oMath>
                </a14:m>
                <a:r>
                  <a:rPr lang="en-US" sz="2000" dirty="0"/>
                  <a:t>, for a first-order in space scheme reduces the error by 2 while for second-order, 4, and third-order, 8, etc.</a:t>
                </a:r>
              </a:p>
            </p:txBody>
          </p:sp>
        </mc:Choice>
        <mc:Fallback xmlns="">
          <p:sp>
            <p:nvSpPr>
              <p:cNvPr id="4" name="Content Placeholder 3">
                <a:extLst>
                  <a:ext uri="{FF2B5EF4-FFF2-40B4-BE49-F238E27FC236}">
                    <a16:creationId xmlns:a16="http://schemas.microsoft.com/office/drawing/2014/main" id="{09DD5428-CF0A-FE30-673D-A90480A749B1}"/>
                  </a:ext>
                </a:extLst>
              </p:cNvPr>
              <p:cNvSpPr>
                <a:spLocks noGrp="1" noRot="1" noChangeAspect="1" noMove="1" noResize="1" noEditPoints="1" noAdjustHandles="1" noChangeArrowheads="1" noChangeShapeType="1" noTextEdit="1"/>
              </p:cNvSpPr>
              <p:nvPr>
                <p:ph sz="quarter" idx="11"/>
              </p:nvPr>
            </p:nvSpPr>
            <p:spPr>
              <a:xfrm>
                <a:off x="647700" y="1409700"/>
                <a:ext cx="11049000" cy="5342792"/>
              </a:xfrm>
              <a:blipFill>
                <a:blip r:embed="rId2"/>
                <a:stretch>
                  <a:fillRect l="-1376" t="-1185" r="-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8D260E-87F8-993A-2E08-F354017EA584}"/>
                  </a:ext>
                </a:extLst>
              </p:cNvPr>
              <p:cNvSpPr txBox="1"/>
              <p:nvPr/>
            </p:nvSpPr>
            <p:spPr>
              <a:xfrm>
                <a:off x="2414700" y="3602189"/>
                <a:ext cx="178395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𝑚𝑎𝑥</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e>
                      </m:nary>
                    </m:oMath>
                  </m:oMathPara>
                </a14:m>
                <a:endParaRPr lang="en-US" dirty="0"/>
              </a:p>
            </p:txBody>
          </p:sp>
        </mc:Choice>
        <mc:Fallback xmlns="">
          <p:sp>
            <p:nvSpPr>
              <p:cNvPr id="5" name="TextBox 4">
                <a:extLst>
                  <a:ext uri="{FF2B5EF4-FFF2-40B4-BE49-F238E27FC236}">
                    <a16:creationId xmlns:a16="http://schemas.microsoft.com/office/drawing/2014/main" id="{3A8D260E-87F8-993A-2E08-F354017EA584}"/>
                  </a:ext>
                </a:extLst>
              </p:cNvPr>
              <p:cNvSpPr txBox="1">
                <a:spLocks noRot="1" noChangeAspect="1" noMove="1" noResize="1" noEditPoints="1" noAdjustHandles="1" noChangeArrowheads="1" noChangeShapeType="1" noTextEdit="1"/>
              </p:cNvSpPr>
              <p:nvPr/>
            </p:nvSpPr>
            <p:spPr>
              <a:xfrm>
                <a:off x="2414700" y="3602189"/>
                <a:ext cx="1783950" cy="672235"/>
              </a:xfrm>
              <a:prstGeom prst="rect">
                <a:avLst/>
              </a:prstGeom>
              <a:blipFill>
                <a:blip r:embed="rId3"/>
                <a:stretch>
                  <a:fillRect l="-13475" t="-144444"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CA5071-AAD7-78CF-E68C-C22D37BB2F40}"/>
                  </a:ext>
                </a:extLst>
              </p:cNvPr>
              <p:cNvSpPr txBox="1"/>
              <p:nvPr/>
            </p:nvSpPr>
            <p:spPr>
              <a:xfrm>
                <a:off x="4406395" y="3602189"/>
                <a:ext cx="126829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num>
                            <m:den>
                              <m:r>
                                <a:rPr lang="en-US" b="0" i="1" smtClean="0">
                                  <a:latin typeface="Cambria Math" panose="02040503050406030204" pitchFamily="18" charset="0"/>
                                </a:rPr>
                                <m:t>𝑁</m:t>
                              </m:r>
                            </m:den>
                          </m:f>
                        </m:e>
                      </m:nary>
                    </m:oMath>
                  </m:oMathPara>
                </a14:m>
                <a:endParaRPr lang="en-US" dirty="0"/>
              </a:p>
            </p:txBody>
          </p:sp>
        </mc:Choice>
        <mc:Fallback xmlns="">
          <p:sp>
            <p:nvSpPr>
              <p:cNvPr id="6" name="TextBox 5">
                <a:extLst>
                  <a:ext uri="{FF2B5EF4-FFF2-40B4-BE49-F238E27FC236}">
                    <a16:creationId xmlns:a16="http://schemas.microsoft.com/office/drawing/2014/main" id="{ADCA5071-AAD7-78CF-E68C-C22D37BB2F40}"/>
                  </a:ext>
                </a:extLst>
              </p:cNvPr>
              <p:cNvSpPr txBox="1">
                <a:spLocks noRot="1" noChangeAspect="1" noMove="1" noResize="1" noEditPoints="1" noAdjustHandles="1" noChangeArrowheads="1" noChangeShapeType="1" noTextEdit="1"/>
              </p:cNvSpPr>
              <p:nvPr/>
            </p:nvSpPr>
            <p:spPr>
              <a:xfrm>
                <a:off x="4406395" y="3602189"/>
                <a:ext cx="1268296" cy="675057"/>
              </a:xfrm>
              <a:prstGeom prst="rect">
                <a:avLst/>
              </a:prstGeom>
              <a:blipFill>
                <a:blip r:embed="rId4"/>
                <a:stretch>
                  <a:fillRect l="-24000" t="-142593" r="-1300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7D2966-0DA2-CA97-A28A-558BFF72F32F}"/>
                  </a:ext>
                </a:extLst>
              </p:cNvPr>
              <p:cNvSpPr txBox="1"/>
              <p:nvPr/>
            </p:nvSpPr>
            <p:spPr>
              <a:xfrm>
                <a:off x="5949244" y="3602189"/>
                <a:ext cx="1242070" cy="70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up>
                                  <m:r>
                                    <a:rPr lang="en-US" i="1">
                                      <a:latin typeface="Cambria Math" panose="02040503050406030204" pitchFamily="18" charset="0"/>
                                    </a:rPr>
                                    <m:t>2</m:t>
                                  </m:r>
                                </m:sup>
                              </m:sSubSup>
                            </m:num>
                            <m:den>
                              <m:r>
                                <a:rPr lang="en-US" b="0" i="1" smtClean="0">
                                  <a:latin typeface="Cambria Math" panose="02040503050406030204" pitchFamily="18" charset="0"/>
                                </a:rPr>
                                <m:t>𝑁</m:t>
                              </m:r>
                              <m:r>
                                <a:rPr lang="en-US" b="0" i="1" baseline="30000" smtClean="0">
                                  <a:latin typeface="Cambria Math" panose="02040503050406030204" pitchFamily="18" charset="0"/>
                                </a:rPr>
                                <m:t>2</m:t>
                              </m:r>
                            </m:den>
                          </m:f>
                        </m:e>
                      </m:nary>
                    </m:oMath>
                  </m:oMathPara>
                </a14:m>
                <a:endParaRPr lang="en-US" dirty="0"/>
              </a:p>
            </p:txBody>
          </p:sp>
        </mc:Choice>
        <mc:Fallback xmlns="">
          <p:sp>
            <p:nvSpPr>
              <p:cNvPr id="7" name="TextBox 6">
                <a:extLst>
                  <a:ext uri="{FF2B5EF4-FFF2-40B4-BE49-F238E27FC236}">
                    <a16:creationId xmlns:a16="http://schemas.microsoft.com/office/drawing/2014/main" id="{5C7D2966-0DA2-CA97-A28A-558BFF72F32F}"/>
                  </a:ext>
                </a:extLst>
              </p:cNvPr>
              <p:cNvSpPr txBox="1">
                <a:spLocks noRot="1" noChangeAspect="1" noMove="1" noResize="1" noEditPoints="1" noAdjustHandles="1" noChangeArrowheads="1" noChangeShapeType="1" noTextEdit="1"/>
              </p:cNvSpPr>
              <p:nvPr/>
            </p:nvSpPr>
            <p:spPr>
              <a:xfrm>
                <a:off x="5949244" y="3602189"/>
                <a:ext cx="1242070" cy="704616"/>
              </a:xfrm>
              <a:prstGeom prst="rect">
                <a:avLst/>
              </a:prstGeom>
              <a:blipFill>
                <a:blip r:embed="rId5"/>
                <a:stretch>
                  <a:fillRect l="-22222" t="-133929" r="-17172" b="-192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85FB337-BCAC-0C32-5C01-5B32DACD1617}"/>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9682843" y="3349521"/>
            <a:ext cx="2013857" cy="1849806"/>
          </a:xfrm>
          <a:prstGeom prst="rect">
            <a:avLst/>
          </a:prstGeom>
        </p:spPr>
      </p:pic>
    </p:spTree>
    <p:extLst>
      <p:ext uri="{BB962C8B-B14F-4D97-AF65-F5344CB8AC3E}">
        <p14:creationId xmlns:p14="http://schemas.microsoft.com/office/powerpoint/2010/main" val="7442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2"/>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3"/>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4"/>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8963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7327</TotalTime>
  <Words>1951</Words>
  <Application>Microsoft Macintosh PowerPoint</Application>
  <PresentationFormat>Widescreen</PresentationFormat>
  <Paragraphs>217</Paragraphs>
  <Slides>24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Lucida Sans</vt:lpstr>
      <vt:lpstr>Courier New</vt:lpstr>
      <vt:lpstr>Symbol</vt:lpstr>
      <vt:lpstr>Garamond</vt:lpstr>
      <vt:lpstr>Open Sans</vt:lpstr>
      <vt:lpstr>Symbol</vt:lpstr>
      <vt:lpstr>Arial</vt:lpstr>
      <vt:lpstr>Open Sans bold</vt:lpstr>
      <vt:lpstr>Trebuchet MS</vt:lpstr>
      <vt:lpstr>Cambria Math</vt:lpstr>
      <vt:lpstr>Calibri</vt:lpstr>
      <vt:lpstr>Wingdings</vt:lpstr>
      <vt:lpstr>Sandia Angles</vt:lpstr>
      <vt:lpstr>ME469: A Verification and Validation (V&amp;V) Methodology (Review)</vt:lpstr>
      <vt:lpstr>Challenge: Understanding Errors/Uncertainties….</vt:lpstr>
      <vt:lpstr>Review of a Strong V&amp;V Process</vt:lpstr>
      <vt:lpstr>Code or Conceptual Error? Part 1: Time Splitting</vt:lpstr>
      <vt:lpstr>Consistent vs Lumped Mass Matrix</vt:lpstr>
      <vt:lpstr>Code or Conceptual Error? Part 1: Time Splitting</vt:lpstr>
      <vt:lpstr>Code or Conceptual Error? Part 2: Boundary Conditions</vt:lpstr>
      <vt:lpstr>Spatial Verification Process</vt:lpstr>
      <vt:lpstr>Lurking, or Hidden Errors…</vt:lpstr>
      <vt:lpstr>Lurking, or Hidden Errors…</vt:lpstr>
      <vt:lpstr>Lurking, or Hidden Errors…</vt:lpstr>
      <vt:lpstr>Temporal Verification: Fixed Spatial Resolution; Reduced Timestep</vt:lpstr>
      <vt:lpstr>Temporal Verification: Fixed Spatial Resolution; Reduced Timestep</vt:lpstr>
      <vt:lpstr>Temporal Verification: Fixed Spatial Resolution; Reduced Timestep</vt:lpstr>
      <vt:lpstr>Temporal Verification: Fixed Spatial Resolution; Reduced Timestep</vt:lpstr>
      <vt:lpstr>Temporal Verification: Reduction of Timestep as Mesh Is Refined</vt:lpstr>
      <vt:lpstr>Temporal Verification: Reduction of Timestep as Mesh Is Refined</vt:lpstr>
      <vt:lpstr>Domino et al., Phys. Review Fluids (2025): Fire-engulfed Object in X-wind: Can we predict windwardleeward migration of peak heat flux (and magnitude) using WMLES?</vt:lpstr>
      <vt:lpstr>Step 1: Isothermal Crosswind Simulation Structural Uncertainty Study: Re 1.1x105 and 4.3x105 Simulations Gap (G) Diameter (D): G/D = 0.25</vt:lpstr>
      <vt:lpstr>Step 2: Fire V&amp;V</vt:lpstr>
      <vt:lpstr>Finally…. For Transient Flows, Averaging is Required</vt:lpstr>
      <vt:lpstr>Essentials of Code Verification: Review</vt:lpstr>
      <vt:lpstr>Spatial Code Verification for a low-Mach, Variable-Density Flow</vt:lpstr>
      <vt:lpstr>Review of the Method of Manufactured Solutions (MMS): Providing confidence that the code implementation converges to the proper solution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639</cp:revision>
  <cp:lastPrinted>2025-05-06T15:19:29Z</cp:lastPrinted>
  <dcterms:created xsi:type="dcterms:W3CDTF">2018-07-21T13:25:45Z</dcterms:created>
  <dcterms:modified xsi:type="dcterms:W3CDTF">2025-05-08T18:12:40Z</dcterms:modified>
</cp:coreProperties>
</file>